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3C94"/>
    <a:srgbClr val="4F77B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27/4/2017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fxzKUYh1is8&amp;feature=youtu.be"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8A3C94"/>
            </a:gs>
            <a:gs pos="100000">
              <a:srgbClr val="4F77B1"/>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764704"/>
            <a:ext cx="7772400" cy="1470025"/>
          </a:xfrm>
        </p:spPr>
        <p:txBody>
          <a:bodyPr/>
          <a:lstStyle/>
          <a:p>
            <a:r>
              <a:rPr lang="el-GR" b="1" u="sng" dirty="0" smtClean="0">
                <a:solidFill>
                  <a:schemeClr val="accent2">
                    <a:lumMod val="20000"/>
                    <a:lumOff val="80000"/>
                  </a:schemeClr>
                </a:solidFill>
                <a:effectLst>
                  <a:outerShdw blurRad="38100" dist="38100" dir="2700000" algn="tl">
                    <a:srgbClr val="000000">
                      <a:alpha val="43137"/>
                    </a:srgbClr>
                  </a:outerShdw>
                </a:effectLst>
              </a:rPr>
              <a:t>Μουσικό Σχολείο Πατρών</a:t>
            </a:r>
            <a:r>
              <a:rPr lang="en-US" b="1" u="sng" dirty="0" smtClean="0">
                <a:effectLst>
                  <a:outerShdw blurRad="38100" dist="38100" dir="2700000" algn="tl">
                    <a:srgbClr val="000000">
                      <a:alpha val="43137"/>
                    </a:srgbClr>
                  </a:outerShdw>
                </a:effectLst>
              </a:rPr>
              <a:t/>
            </a:r>
            <a:br>
              <a:rPr lang="en-US" b="1" u="sng" dirty="0" smtClean="0">
                <a:effectLst>
                  <a:outerShdw blurRad="38100" dist="38100" dir="2700000" algn="tl">
                    <a:srgbClr val="000000">
                      <a:alpha val="43137"/>
                    </a:srgbClr>
                  </a:outerShdw>
                </a:effectLst>
              </a:rPr>
            </a:br>
            <a:endParaRPr lang="el-GR" b="1" u="sng" dirty="0">
              <a:effectLst>
                <a:outerShdw blurRad="38100" dist="38100" dir="2700000" algn="tl">
                  <a:srgbClr val="000000">
                    <a:alpha val="43137"/>
                  </a:srgbClr>
                </a:outerShdw>
              </a:effectLst>
            </a:endParaRPr>
          </a:p>
        </p:txBody>
      </p:sp>
      <p:sp>
        <p:nvSpPr>
          <p:cNvPr id="3" name="2 - Υπότιτλος"/>
          <p:cNvSpPr>
            <a:spLocks noGrp="1"/>
          </p:cNvSpPr>
          <p:nvPr>
            <p:ph type="subTitle" idx="1"/>
          </p:nvPr>
        </p:nvSpPr>
        <p:spPr>
          <a:xfrm>
            <a:off x="714348" y="2000240"/>
            <a:ext cx="7602068" cy="3589000"/>
          </a:xfrm>
        </p:spPr>
        <p:txBody>
          <a:bodyPr>
            <a:normAutofit fontScale="92500" lnSpcReduction="10000"/>
          </a:bodyPr>
          <a:lstStyle/>
          <a:p>
            <a:r>
              <a:rPr lang="el-GR" b="1" dirty="0" smtClean="0">
                <a:solidFill>
                  <a:schemeClr val="bg1">
                    <a:lumMod val="85000"/>
                  </a:schemeClr>
                </a:solidFill>
                <a:effectLst>
                  <a:outerShdw blurRad="38100" dist="38100" dir="2700000" algn="tl">
                    <a:srgbClr val="000000">
                      <a:alpha val="43137"/>
                    </a:srgbClr>
                  </a:outerShdw>
                </a:effectLst>
              </a:rPr>
              <a:t>«Πάνω σε ξένα χώματα…..». Μια ταινία ιστορικής τεκμηρίωσης</a:t>
            </a:r>
          </a:p>
          <a:p>
            <a:endParaRPr lang="el-GR" b="1" dirty="0" smtClean="0">
              <a:solidFill>
                <a:schemeClr val="bg1">
                  <a:lumMod val="85000"/>
                </a:schemeClr>
              </a:solidFill>
              <a:effectLst>
                <a:outerShdw blurRad="38100" dist="38100" dir="2700000" algn="tl">
                  <a:srgbClr val="000000">
                    <a:alpha val="43137"/>
                  </a:srgbClr>
                </a:outerShdw>
              </a:effectLst>
            </a:endParaRPr>
          </a:p>
          <a:p>
            <a:endParaRPr lang="el-GR" b="1" dirty="0" smtClean="0">
              <a:solidFill>
                <a:schemeClr val="bg1">
                  <a:lumMod val="85000"/>
                </a:schemeClr>
              </a:solidFill>
              <a:effectLst>
                <a:outerShdw blurRad="38100" dist="38100" dir="2700000" algn="tl">
                  <a:srgbClr val="000000">
                    <a:alpha val="43137"/>
                  </a:srgbClr>
                </a:outerShdw>
              </a:effectLst>
            </a:endParaRPr>
          </a:p>
          <a:p>
            <a:r>
              <a:rPr lang="el-GR" dirty="0" smtClean="0">
                <a:solidFill>
                  <a:schemeClr val="bg1">
                    <a:lumMod val="85000"/>
                  </a:schemeClr>
                </a:solidFill>
              </a:rPr>
              <a:t>Αναγνωστοπούλου Πηγή</a:t>
            </a:r>
          </a:p>
          <a:p>
            <a:r>
              <a:rPr lang="el-GR" dirty="0" err="1" smtClean="0">
                <a:solidFill>
                  <a:schemeClr val="bg1">
                    <a:lumMod val="85000"/>
                  </a:schemeClr>
                </a:solidFill>
              </a:rPr>
              <a:t>Παναγιώτου</a:t>
            </a:r>
            <a:r>
              <a:rPr lang="el-GR" dirty="0" smtClean="0">
                <a:solidFill>
                  <a:schemeClr val="bg1">
                    <a:lumMod val="85000"/>
                  </a:schemeClr>
                </a:solidFill>
              </a:rPr>
              <a:t> Στέλλα</a:t>
            </a:r>
          </a:p>
          <a:p>
            <a:r>
              <a:rPr lang="el-GR" dirty="0" smtClean="0">
                <a:solidFill>
                  <a:schemeClr val="bg1">
                    <a:lumMod val="85000"/>
                  </a:schemeClr>
                </a:solidFill>
              </a:rPr>
              <a:t>Παπανικολάου </a:t>
            </a:r>
            <a:r>
              <a:rPr lang="el-GR" dirty="0" err="1" smtClean="0">
                <a:solidFill>
                  <a:schemeClr val="bg1">
                    <a:lumMod val="85000"/>
                  </a:schemeClr>
                </a:solidFill>
              </a:rPr>
              <a:t>Εμμανουέλα</a:t>
            </a:r>
            <a:r>
              <a:rPr lang="el-GR" dirty="0" smtClean="0">
                <a:solidFill>
                  <a:schemeClr val="bg1">
                    <a:lumMod val="85000"/>
                  </a:schemeClr>
                </a:solidFill>
              </a:rPr>
              <a:t>, </a:t>
            </a:r>
            <a:r>
              <a:rPr lang="el-GR" dirty="0" smtClean="0">
                <a:solidFill>
                  <a:schemeClr val="bg1">
                    <a:lumMod val="85000"/>
                  </a:schemeClr>
                </a:solidFill>
              </a:rPr>
              <a:t>Α</a:t>
            </a:r>
            <a:r>
              <a:rPr lang="en-US" dirty="0" smtClean="0">
                <a:solidFill>
                  <a:schemeClr val="bg1">
                    <a:lumMod val="85000"/>
                  </a:schemeClr>
                </a:solidFill>
              </a:rPr>
              <a:t>’</a:t>
            </a:r>
            <a:r>
              <a:rPr lang="el-GR" dirty="0" smtClean="0">
                <a:solidFill>
                  <a:schemeClr val="bg1">
                    <a:lumMod val="85000"/>
                  </a:schemeClr>
                </a:solidFill>
              </a:rPr>
              <a:t> </a:t>
            </a:r>
            <a:r>
              <a:rPr lang="el-GR" dirty="0" smtClean="0">
                <a:solidFill>
                  <a:schemeClr val="bg1">
                    <a:lumMod val="85000"/>
                  </a:schemeClr>
                </a:solidFill>
              </a:rPr>
              <a:t>Λυκείου</a:t>
            </a:r>
            <a:endParaRPr lang="el-GR" b="1"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8A3C94"/>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solidFill>
                  <a:schemeClr val="accent2">
                    <a:lumMod val="20000"/>
                    <a:lumOff val="80000"/>
                  </a:schemeClr>
                </a:solidFill>
                <a:effectLst>
                  <a:outerShdw blurRad="38100" dist="38100" dir="2700000" algn="tl">
                    <a:srgbClr val="000000">
                      <a:alpha val="43137"/>
                    </a:srgbClr>
                  </a:outerShdw>
                </a:effectLst>
              </a:rPr>
              <a:t>Η γέννηση της αρχικής ιδέας: </a:t>
            </a:r>
            <a:endParaRPr lang="el-GR" b="1" u="sng" dirty="0">
              <a:solidFill>
                <a:schemeClr val="accent2">
                  <a:lumMod val="20000"/>
                  <a:lumOff val="80000"/>
                </a:schemeClr>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28596" y="1357298"/>
            <a:ext cx="8258204" cy="4768865"/>
          </a:xfrm>
        </p:spPr>
        <p:txBody>
          <a:bodyPr>
            <a:normAutofit fontScale="92500" lnSpcReduction="20000"/>
          </a:bodyPr>
          <a:lstStyle/>
          <a:p>
            <a:pPr algn="just"/>
            <a:r>
              <a:rPr lang="el-GR" dirty="0" smtClean="0">
                <a:solidFill>
                  <a:schemeClr val="accent3">
                    <a:lumMod val="20000"/>
                    <a:lumOff val="80000"/>
                  </a:schemeClr>
                </a:solidFill>
              </a:rPr>
              <a:t>Συμμετοχή στο Πρόγραμμα «Κύπρος-Ελλάδα-</a:t>
            </a:r>
            <a:r>
              <a:rPr lang="el-GR" dirty="0" err="1" smtClean="0">
                <a:solidFill>
                  <a:schemeClr val="accent3">
                    <a:lumMod val="20000"/>
                    <a:lumOff val="80000"/>
                  </a:schemeClr>
                </a:solidFill>
              </a:rPr>
              <a:t>Ομογένει</a:t>
            </a:r>
            <a:r>
              <a:rPr lang="el-GR" dirty="0" smtClean="0">
                <a:solidFill>
                  <a:schemeClr val="accent3">
                    <a:lumMod val="20000"/>
                    <a:lumOff val="80000"/>
                  </a:schemeClr>
                </a:solidFill>
              </a:rPr>
              <a:t>α: Εκπαιδευτικές γέφυρες». Συμμετοχή με δημιουργία σχετικού Βίντεο-Ταινία Τεκμηρίωσης.</a:t>
            </a:r>
          </a:p>
          <a:p>
            <a:pPr algn="just"/>
            <a:r>
              <a:rPr lang="en-US" dirty="0" smtClean="0">
                <a:solidFill>
                  <a:schemeClr val="accent3">
                    <a:lumMod val="20000"/>
                    <a:lumOff val="80000"/>
                  </a:schemeClr>
                </a:solidFill>
              </a:rPr>
              <a:t>A</a:t>
            </a:r>
            <a:r>
              <a:rPr lang="el-GR" dirty="0" err="1" smtClean="0">
                <a:solidFill>
                  <a:schemeClr val="accent3">
                    <a:lumMod val="20000"/>
                    <a:lumOff val="80000"/>
                  </a:schemeClr>
                </a:solidFill>
              </a:rPr>
              <a:t>νεύρεση</a:t>
            </a:r>
            <a:r>
              <a:rPr lang="el-GR" dirty="0" smtClean="0">
                <a:solidFill>
                  <a:schemeClr val="accent3">
                    <a:lumMod val="20000"/>
                    <a:lumOff val="80000"/>
                  </a:schemeClr>
                </a:solidFill>
              </a:rPr>
              <a:t> θέματος για το βίντεο</a:t>
            </a:r>
          </a:p>
          <a:p>
            <a:pPr algn="just"/>
            <a:r>
              <a:rPr lang="el-GR" dirty="0" smtClean="0">
                <a:solidFill>
                  <a:schemeClr val="accent3">
                    <a:lumMod val="20000"/>
                    <a:lumOff val="80000"/>
                  </a:schemeClr>
                </a:solidFill>
              </a:rPr>
              <a:t>Ομόφωνη απόφαση για την εργασία με στόχο την ευαισθητοποίηση του θεατή πάνω στο Κυπριακό πρόβλημα και αφετέρου τη βιωματική προσέγγιση ενός ιστορικού θέματος μέσω της προφορικής μαρτυρίας των συμμετεχόντων στην τουρκική εισβολή του 1974.</a:t>
            </a:r>
            <a:endParaRPr lang="el-GR" dirty="0">
              <a:solidFill>
                <a:schemeClr val="accent3">
                  <a:lumMod val="20000"/>
                  <a:lumOff val="8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solidFill>
                  <a:schemeClr val="accent1">
                    <a:lumMod val="50000"/>
                  </a:schemeClr>
                </a:solidFill>
                <a:effectLst>
                  <a:outerShdw blurRad="38100" dist="38100" dir="2700000" algn="tl">
                    <a:srgbClr val="000000">
                      <a:alpha val="43137"/>
                    </a:srgbClr>
                  </a:outerShdw>
                </a:effectLst>
              </a:rPr>
              <a:t>Η υλοποίηση της ιδέας:</a:t>
            </a:r>
            <a:endParaRPr lang="el-GR" b="1" u="sng" dirty="0">
              <a:solidFill>
                <a:schemeClr val="accent1">
                  <a:lumMod val="50000"/>
                </a:schemeClr>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Εξασφάλιση κατάλληλου ηλεκτρονικού εξοπλισμού (κάμερα, ηλεκτρονικά προγράμματα  επεξεργασίας, κ.α.)</a:t>
            </a:r>
          </a:p>
          <a:p>
            <a:pPr algn="just"/>
            <a:r>
              <a:rPr lang="el-GR" dirty="0" smtClean="0"/>
              <a:t>Εύρεση κατάλληλου υλικού (άλμπουμ φωτογραφιών, παλιές φωτογραφίες, κ.α.)</a:t>
            </a:r>
          </a:p>
          <a:p>
            <a:pPr algn="just"/>
            <a:r>
              <a:rPr lang="el-GR" dirty="0" smtClean="0"/>
              <a:t>Καταγραφή ερωτήσεων για τη διαδικασία της συνέντευξης.</a:t>
            </a:r>
          </a:p>
          <a:p>
            <a:pPr algn="just"/>
            <a:r>
              <a:rPr lang="el-GR" dirty="0" smtClean="0"/>
              <a:t>Δημιουργία πρωτότυπης μουσικής επένδυσης </a:t>
            </a:r>
          </a:p>
          <a:p>
            <a:pPr algn="just"/>
            <a:r>
              <a:rPr lang="el-GR" dirty="0" smtClean="0"/>
              <a:t>Δημιουργία και καταγραφή προσχεδιασμένου λόγου για την αφήγηση.</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1143000"/>
          </a:xfrm>
        </p:spPr>
        <p:txBody>
          <a:bodyPr>
            <a:normAutofit fontScale="90000"/>
          </a:bodyPr>
          <a:lstStyle/>
          <a:p>
            <a:r>
              <a:rPr lang="el-GR" b="1" u="sng" dirty="0" smtClean="0">
                <a:effectLst>
                  <a:outerShdw blurRad="38100" dist="38100" dir="2700000" algn="tl">
                    <a:srgbClr val="000000">
                      <a:alpha val="43137"/>
                    </a:srgbClr>
                  </a:outerShdw>
                </a:effectLst>
              </a:rPr>
              <a:t>Κατά την προετοιμασία του έργου:</a:t>
            </a:r>
            <a:br>
              <a:rPr lang="el-GR" b="1" u="sng" dirty="0" smtClean="0">
                <a:effectLst>
                  <a:outerShdw blurRad="38100" dist="38100" dir="2700000" algn="tl">
                    <a:srgbClr val="000000">
                      <a:alpha val="43137"/>
                    </a:srgbClr>
                  </a:outerShdw>
                </a:effectLst>
              </a:rPr>
            </a:br>
            <a:r>
              <a:rPr lang="el-GR" b="1" u="sng" dirty="0" smtClean="0">
                <a:effectLst>
                  <a:outerShdw blurRad="38100" dist="38100" dir="2700000" algn="tl">
                    <a:srgbClr val="000000">
                      <a:alpha val="43137"/>
                    </a:srgbClr>
                  </a:outerShdw>
                </a:effectLst>
              </a:rPr>
              <a:t>α’ μέρος.</a:t>
            </a:r>
            <a:endParaRPr lang="el-GR" b="1" u="sng"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28596" y="1500174"/>
            <a:ext cx="8358246" cy="4857784"/>
          </a:xfrm>
        </p:spPr>
        <p:txBody>
          <a:bodyPr>
            <a:normAutofit fontScale="92500" lnSpcReduction="20000"/>
          </a:bodyPr>
          <a:lstStyle/>
          <a:p>
            <a:pPr algn="just"/>
            <a:r>
              <a:rPr lang="el-GR" sz="3600" dirty="0" smtClean="0"/>
              <a:t>Ηχογράφηση της μουσικής και του λόγου.</a:t>
            </a:r>
          </a:p>
          <a:p>
            <a:pPr algn="just"/>
            <a:r>
              <a:rPr lang="el-GR" sz="3600" dirty="0" smtClean="0"/>
              <a:t>Τακτοποίηση του χώρου που επρόκειτο να διαδραματιστεί η ιστορία μας.</a:t>
            </a:r>
          </a:p>
          <a:p>
            <a:pPr algn="just"/>
            <a:r>
              <a:rPr lang="el-GR" sz="3600" dirty="0" smtClean="0"/>
              <a:t>Τοποθέτηση υλικών και ηλεκτρονικού υλικού.</a:t>
            </a:r>
          </a:p>
          <a:p>
            <a:pPr algn="just"/>
            <a:r>
              <a:rPr lang="el-GR" sz="3600" dirty="0" smtClean="0"/>
              <a:t>Προβάρισμα των προσχεδιασμένων κινήσεων, προκειμένου να ταιριάζουν με τη φωνή και όσα αυτή αφηγείται στο πίσω μέρος του βίντεο.</a:t>
            </a:r>
          </a:p>
          <a:p>
            <a:pPr algn="just"/>
            <a:r>
              <a:rPr lang="el-GR" sz="3600" dirty="0" smtClean="0"/>
              <a:t>Άσκηση υποκριτικής προκειμένου να καταστεί αληθοφανής η ιστορία μας.</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20000">
              <a:schemeClr val="accent4">
                <a:lumMod val="75000"/>
              </a:schemeClr>
            </a:gs>
            <a:gs pos="50000">
              <a:srgbClr val="400040"/>
            </a:gs>
            <a:gs pos="75000">
              <a:srgbClr val="8F0040"/>
            </a:gs>
            <a:gs pos="89999">
              <a:srgbClr val="F27300"/>
            </a:gs>
            <a:gs pos="100000">
              <a:srgbClr val="FFBF00"/>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solidFill>
                  <a:schemeClr val="accent2">
                    <a:lumMod val="20000"/>
                    <a:lumOff val="80000"/>
                  </a:schemeClr>
                </a:solidFill>
                <a:effectLst>
                  <a:outerShdw blurRad="38100" dist="38100" dir="2700000" algn="tl">
                    <a:srgbClr val="000000">
                      <a:alpha val="43137"/>
                    </a:srgbClr>
                  </a:outerShdw>
                </a:effectLst>
              </a:rPr>
              <a:t>Κατά τη δημιουργία του έργου:</a:t>
            </a:r>
            <a:br>
              <a:rPr lang="el-GR" b="1" u="sng" dirty="0" smtClean="0">
                <a:solidFill>
                  <a:schemeClr val="accent2">
                    <a:lumMod val="20000"/>
                    <a:lumOff val="80000"/>
                  </a:schemeClr>
                </a:solidFill>
                <a:effectLst>
                  <a:outerShdw blurRad="38100" dist="38100" dir="2700000" algn="tl">
                    <a:srgbClr val="000000">
                      <a:alpha val="43137"/>
                    </a:srgbClr>
                  </a:outerShdw>
                </a:effectLst>
              </a:rPr>
            </a:br>
            <a:r>
              <a:rPr lang="el-GR" b="1" u="sng" dirty="0" smtClean="0">
                <a:solidFill>
                  <a:schemeClr val="accent2">
                    <a:lumMod val="20000"/>
                    <a:lumOff val="80000"/>
                  </a:schemeClr>
                </a:solidFill>
                <a:effectLst>
                  <a:outerShdw blurRad="38100" dist="38100" dir="2700000" algn="tl">
                    <a:srgbClr val="000000">
                      <a:alpha val="43137"/>
                    </a:srgbClr>
                  </a:outerShdw>
                </a:effectLst>
              </a:rPr>
              <a:t>β’ μέρος.</a:t>
            </a:r>
            <a:endParaRPr lang="el-GR" b="1" u="sng" dirty="0">
              <a:solidFill>
                <a:schemeClr val="accent2">
                  <a:lumMod val="20000"/>
                  <a:lumOff val="80000"/>
                </a:schemeClr>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600201"/>
            <a:ext cx="8229600" cy="3268960"/>
          </a:xfrm>
        </p:spPr>
        <p:txBody>
          <a:bodyPr>
            <a:normAutofit/>
          </a:bodyPr>
          <a:lstStyle/>
          <a:p>
            <a:pPr algn="just"/>
            <a:r>
              <a:rPr lang="el-GR" dirty="0" smtClean="0">
                <a:solidFill>
                  <a:schemeClr val="accent1">
                    <a:lumMod val="20000"/>
                    <a:lumOff val="80000"/>
                  </a:schemeClr>
                </a:solidFill>
              </a:rPr>
              <a:t>Στήσιμο του ηλεκτρονικού μας εξοπλισμού και πραγματοποίηση της συνέντευξης.</a:t>
            </a:r>
          </a:p>
          <a:p>
            <a:pPr algn="just"/>
            <a:r>
              <a:rPr lang="el-GR" dirty="0" smtClean="0">
                <a:solidFill>
                  <a:schemeClr val="accent1">
                    <a:lumMod val="20000"/>
                    <a:lumOff val="80000"/>
                  </a:schemeClr>
                </a:solidFill>
              </a:rPr>
              <a:t>Επεξεργασία λαθών και κόψιμο σκηνών μέσω ηλεκτρονικών προγραμμάτων.</a:t>
            </a:r>
          </a:p>
          <a:p>
            <a:endParaRPr lang="el-GR" dirty="0" smtClean="0">
              <a:solidFill>
                <a:schemeClr val="accent1">
                  <a:lumMod val="20000"/>
                  <a:lumOff val="80000"/>
                </a:schemeClr>
              </a:solidFill>
            </a:endParaRPr>
          </a:p>
          <a:p>
            <a:endParaRPr lang="el-GR" dirty="0" smtClean="0">
              <a:solidFill>
                <a:schemeClr val="accent1">
                  <a:lumMod val="20000"/>
                  <a:lumOff val="80000"/>
                </a:schemeClr>
              </a:solidFill>
            </a:endParaRPr>
          </a:p>
          <a:p>
            <a:endParaRPr lang="el-GR"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effectLst>
                  <a:outerShdw blurRad="38100" dist="38100" dir="2700000" algn="tl">
                    <a:srgbClr val="000000">
                      <a:alpha val="43137"/>
                    </a:srgbClr>
                  </a:outerShdw>
                </a:effectLst>
              </a:rPr>
              <a:t>Οι πηγές και τα προγράμματα επεξεργασίας που χρησιμοποιήσαμε:</a:t>
            </a:r>
            <a:endParaRPr lang="el-GR" b="1" u="sng"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92500" lnSpcReduction="10000"/>
          </a:bodyPr>
          <a:lstStyle/>
          <a:p>
            <a:pPr>
              <a:buNone/>
            </a:pPr>
            <a:r>
              <a:rPr lang="el-GR" b="1" u="sng" dirty="0" smtClean="0">
                <a:effectLst>
                  <a:outerShdw blurRad="38100" dist="38100" dir="2700000" algn="tl">
                    <a:srgbClr val="000000">
                      <a:alpha val="43137"/>
                    </a:srgbClr>
                  </a:outerShdw>
                </a:effectLst>
              </a:rPr>
              <a:t>Πηγές:</a:t>
            </a:r>
          </a:p>
          <a:p>
            <a:pPr algn="just"/>
            <a:r>
              <a:rPr lang="el-GR" dirty="0" smtClean="0"/>
              <a:t>Ιστοσελίδες με ιστορικό περιεχόμενο</a:t>
            </a:r>
          </a:p>
          <a:p>
            <a:pPr algn="just"/>
            <a:r>
              <a:rPr lang="el-GR" dirty="0" smtClean="0"/>
              <a:t>Το διαδίκτυο, προκειμένου να γυρίσουμε μια σκηνή και να πληροφορηθούμε για το θέμα μας.</a:t>
            </a:r>
          </a:p>
          <a:p>
            <a:pPr algn="just"/>
            <a:r>
              <a:rPr lang="el-GR" dirty="0" smtClean="0"/>
              <a:t>Εργασίες άλλων μαθητών  που ασχολήθηκαν με την εισβολή του 1974.</a:t>
            </a:r>
          </a:p>
          <a:p>
            <a:pPr algn="just">
              <a:buNone/>
            </a:pPr>
            <a:r>
              <a:rPr lang="el-GR" b="1" u="sng" dirty="0" smtClean="0">
                <a:effectLst>
                  <a:outerShdw blurRad="38100" dist="38100" dir="2700000" algn="tl">
                    <a:srgbClr val="000000">
                      <a:alpha val="43137"/>
                    </a:srgbClr>
                  </a:outerShdw>
                </a:effectLst>
              </a:rPr>
              <a:t>Προγράμματα  Επεξεργασίας:</a:t>
            </a:r>
          </a:p>
          <a:p>
            <a:pPr algn="just"/>
            <a:r>
              <a:rPr lang="en-US" dirty="0" smtClean="0"/>
              <a:t>Power Director – Movie Maker: </a:t>
            </a:r>
            <a:r>
              <a:rPr lang="el-GR" dirty="0" smtClean="0"/>
              <a:t>για την επεξεργασία του οπτικοακουστικού υλικού.</a:t>
            </a:r>
            <a:endParaRPr lang="el-GR" sz="4400" dirty="0" smtClean="0"/>
          </a:p>
          <a:p>
            <a:pPr>
              <a:buNone/>
            </a:pPr>
            <a:endParaRPr lang="el-G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81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effectLst>
                  <a:outerShdw blurRad="38100" dist="38100" dir="2700000" algn="tl">
                    <a:srgbClr val="000000">
                      <a:alpha val="43137"/>
                    </a:srgbClr>
                  </a:outerShdw>
                </a:effectLst>
              </a:rPr>
              <a:t>Ευχαριστούμε τους:</a:t>
            </a:r>
            <a:endParaRPr lang="el-GR" b="1" u="sng"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28596" y="1571613"/>
            <a:ext cx="8340556" cy="4377668"/>
          </a:xfrm>
        </p:spPr>
        <p:txBody>
          <a:bodyPr>
            <a:normAutofit/>
          </a:bodyPr>
          <a:lstStyle/>
          <a:p>
            <a:pPr algn="just"/>
            <a:r>
              <a:rPr lang="el-GR" dirty="0" smtClean="0">
                <a:solidFill>
                  <a:schemeClr val="accent4">
                    <a:lumMod val="20000"/>
                    <a:lumOff val="80000"/>
                  </a:schemeClr>
                </a:solidFill>
              </a:rPr>
              <a:t>Υπεύθυνους καθηγητές </a:t>
            </a:r>
            <a:r>
              <a:rPr lang="el-GR" dirty="0" smtClean="0">
                <a:solidFill>
                  <a:schemeClr val="accent4">
                    <a:lumMod val="20000"/>
                    <a:lumOff val="80000"/>
                  </a:schemeClr>
                </a:solidFill>
              </a:rPr>
              <a:t>μας:</a:t>
            </a:r>
          </a:p>
          <a:p>
            <a:pPr algn="just">
              <a:buNone/>
            </a:pPr>
            <a:r>
              <a:rPr lang="el-GR" dirty="0" smtClean="0">
                <a:solidFill>
                  <a:schemeClr val="accent4">
                    <a:lumMod val="20000"/>
                    <a:lumOff val="80000"/>
                  </a:schemeClr>
                </a:solidFill>
              </a:rPr>
              <a:t>	</a:t>
            </a:r>
            <a:r>
              <a:rPr lang="el-GR" dirty="0" smtClean="0">
                <a:solidFill>
                  <a:schemeClr val="accent4">
                    <a:lumMod val="20000"/>
                    <a:lumOff val="80000"/>
                  </a:schemeClr>
                </a:solidFill>
              </a:rPr>
              <a:t>	</a:t>
            </a:r>
            <a:r>
              <a:rPr lang="el-GR" dirty="0" smtClean="0">
                <a:solidFill>
                  <a:schemeClr val="accent4">
                    <a:lumMod val="20000"/>
                    <a:lumOff val="80000"/>
                  </a:schemeClr>
                </a:solidFill>
              </a:rPr>
              <a:t>κ</a:t>
            </a:r>
            <a:r>
              <a:rPr lang="el-GR" dirty="0" smtClean="0">
                <a:solidFill>
                  <a:schemeClr val="accent4">
                    <a:lumMod val="20000"/>
                    <a:lumOff val="80000"/>
                  </a:schemeClr>
                </a:solidFill>
              </a:rPr>
              <a:t>. </a:t>
            </a:r>
            <a:r>
              <a:rPr lang="el-GR" dirty="0" err="1" smtClean="0">
                <a:solidFill>
                  <a:schemeClr val="accent4">
                    <a:lumMod val="20000"/>
                    <a:lumOff val="80000"/>
                  </a:schemeClr>
                </a:solidFill>
              </a:rPr>
              <a:t>Βοζαΐτη</a:t>
            </a:r>
            <a:r>
              <a:rPr lang="el-GR" dirty="0" smtClean="0">
                <a:solidFill>
                  <a:schemeClr val="accent4">
                    <a:lumMod val="20000"/>
                    <a:lumOff val="80000"/>
                  </a:schemeClr>
                </a:solidFill>
              </a:rPr>
              <a:t> Γεώργιο, </a:t>
            </a:r>
            <a:r>
              <a:rPr lang="el-GR" dirty="0" smtClean="0">
                <a:solidFill>
                  <a:schemeClr val="accent4">
                    <a:lumMod val="20000"/>
                    <a:lumOff val="80000"/>
                  </a:schemeClr>
                </a:solidFill>
              </a:rPr>
              <a:t>Φιλόλογο</a:t>
            </a:r>
          </a:p>
          <a:p>
            <a:pPr algn="just">
              <a:buNone/>
            </a:pPr>
            <a:r>
              <a:rPr lang="el-GR" dirty="0" smtClean="0">
                <a:solidFill>
                  <a:schemeClr val="accent4">
                    <a:lumMod val="20000"/>
                    <a:lumOff val="80000"/>
                  </a:schemeClr>
                </a:solidFill>
              </a:rPr>
              <a:t>	</a:t>
            </a:r>
            <a:r>
              <a:rPr lang="el-GR" dirty="0" smtClean="0">
                <a:solidFill>
                  <a:schemeClr val="accent4">
                    <a:lumMod val="20000"/>
                    <a:lumOff val="80000"/>
                  </a:schemeClr>
                </a:solidFill>
              </a:rPr>
              <a:t>	</a:t>
            </a:r>
            <a:r>
              <a:rPr lang="el-GR" dirty="0" smtClean="0">
                <a:solidFill>
                  <a:schemeClr val="accent4">
                    <a:lumMod val="20000"/>
                    <a:lumOff val="80000"/>
                  </a:schemeClr>
                </a:solidFill>
              </a:rPr>
              <a:t>κ</a:t>
            </a:r>
            <a:r>
              <a:rPr lang="el-GR" dirty="0" smtClean="0">
                <a:solidFill>
                  <a:schemeClr val="accent4">
                    <a:lumMod val="20000"/>
                    <a:lumOff val="80000"/>
                  </a:schemeClr>
                </a:solidFill>
              </a:rPr>
              <a:t>. </a:t>
            </a:r>
            <a:r>
              <a:rPr lang="el-GR" dirty="0" err="1" smtClean="0">
                <a:solidFill>
                  <a:schemeClr val="accent4">
                    <a:lumMod val="20000"/>
                    <a:lumOff val="80000"/>
                  </a:schemeClr>
                </a:solidFill>
              </a:rPr>
              <a:t>Καραπάνο</a:t>
            </a:r>
            <a:r>
              <a:rPr lang="el-GR" dirty="0" smtClean="0">
                <a:solidFill>
                  <a:schemeClr val="accent4">
                    <a:lumMod val="20000"/>
                    <a:lumOff val="80000"/>
                  </a:schemeClr>
                </a:solidFill>
              </a:rPr>
              <a:t> Κωνσταντίνο, </a:t>
            </a:r>
            <a:r>
              <a:rPr lang="el-GR" dirty="0" smtClean="0">
                <a:solidFill>
                  <a:schemeClr val="accent4">
                    <a:lumMod val="20000"/>
                    <a:lumOff val="80000"/>
                  </a:schemeClr>
                </a:solidFill>
              </a:rPr>
              <a:t>Πληροφορικής</a:t>
            </a:r>
          </a:p>
          <a:p>
            <a:pPr algn="just">
              <a:buNone/>
            </a:pPr>
            <a:endParaRPr lang="el-GR" dirty="0" smtClean="0">
              <a:solidFill>
                <a:schemeClr val="accent4">
                  <a:lumMod val="20000"/>
                  <a:lumOff val="80000"/>
                </a:schemeClr>
              </a:solidFill>
            </a:endParaRPr>
          </a:p>
          <a:p>
            <a:pPr algn="just"/>
            <a:r>
              <a:rPr lang="el-GR" dirty="0" smtClean="0">
                <a:solidFill>
                  <a:schemeClr val="accent4">
                    <a:lumMod val="20000"/>
                    <a:lumOff val="80000"/>
                  </a:schemeClr>
                </a:solidFill>
              </a:rPr>
              <a:t>Παιδίατρο Χατζηιωάννου Θεόδωρο (από τον οποίο πήραμε την συνέντευξη)</a:t>
            </a:r>
          </a:p>
          <a:p>
            <a:endParaRPr lang="el-GR" dirty="0" smtClean="0">
              <a:solidFill>
                <a:schemeClr val="accent4">
                  <a:lumMod val="20000"/>
                  <a:lumOff val="80000"/>
                </a:schemeClr>
              </a:solidFill>
            </a:endParaRPr>
          </a:p>
          <a:p>
            <a:pPr>
              <a:buNone/>
            </a:pPr>
            <a:endParaRPr lang="el-GR" sz="2800" b="1" u="sng" dirty="0" smtClean="0">
              <a:solidFill>
                <a:schemeClr val="accent4">
                  <a:lumMod val="20000"/>
                  <a:lumOff val="80000"/>
                </a:schemeClr>
              </a:solidFill>
              <a:effectLst>
                <a:outerShdw blurRad="38100" dist="38100" dir="2700000" algn="tl">
                  <a:srgbClr val="000000">
                    <a:alpha val="43137"/>
                  </a:srgbClr>
                </a:outerShdw>
              </a:effectLst>
            </a:endParaRPr>
          </a:p>
          <a:p>
            <a:pPr>
              <a:buNone/>
            </a:pPr>
            <a:endParaRPr lang="el-GR" sz="2800" b="1" u="sng" dirty="0" smtClean="0">
              <a:solidFill>
                <a:schemeClr val="accent4">
                  <a:lumMod val="20000"/>
                  <a:lumOff val="8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88640"/>
            <a:ext cx="8229600" cy="4320480"/>
          </a:xfrm>
        </p:spPr>
        <p:txBody>
          <a:bodyPr>
            <a:normAutofit/>
          </a:bodyPr>
          <a:lstStyle/>
          <a:p>
            <a:pPr algn="ctr">
              <a:buNone/>
            </a:pPr>
            <a:r>
              <a:rPr lang="el-GR" b="1" dirty="0" smtClean="0">
                <a:solidFill>
                  <a:srgbClr val="C00000"/>
                </a:solidFill>
                <a:effectLst>
                  <a:outerShdw blurRad="38100" dist="38100" dir="2700000" algn="tl">
                    <a:srgbClr val="000000">
                      <a:alpha val="43137"/>
                    </a:srgbClr>
                  </a:outerShdw>
                </a:effectLst>
              </a:rPr>
              <a:t>Ιστοσελίδα Μουσικού Σχολείου Πατρών</a:t>
            </a:r>
            <a:endParaRPr lang="en-US" b="1" dirty="0" smtClean="0">
              <a:solidFill>
                <a:srgbClr val="C00000"/>
              </a:solidFill>
              <a:effectLst>
                <a:outerShdw blurRad="38100" dist="38100" dir="2700000" algn="tl">
                  <a:srgbClr val="000000">
                    <a:alpha val="43137"/>
                  </a:srgbClr>
                </a:outerShdw>
              </a:effectLst>
            </a:endParaRPr>
          </a:p>
          <a:p>
            <a:pPr>
              <a:buNone/>
            </a:pPr>
            <a:endParaRPr lang="el-GR" b="1" u="sng" dirty="0" smtClean="0">
              <a:solidFill>
                <a:srgbClr val="C00000"/>
              </a:solidFill>
              <a:effectLst>
                <a:outerShdw blurRad="38100" dist="38100" dir="2700000" algn="tl">
                  <a:srgbClr val="000000">
                    <a:alpha val="43137"/>
                  </a:srgbClr>
                </a:outerShdw>
              </a:effectLst>
            </a:endParaRPr>
          </a:p>
          <a:p>
            <a:pPr>
              <a:buNone/>
            </a:pPr>
            <a:endParaRPr lang="el-GR" b="1" u="sng" dirty="0" smtClean="0">
              <a:solidFill>
                <a:srgbClr val="C00000"/>
              </a:solidFill>
              <a:effectLst>
                <a:outerShdw blurRad="38100" dist="38100" dir="2700000" algn="tl">
                  <a:srgbClr val="000000">
                    <a:alpha val="43137"/>
                  </a:srgbClr>
                </a:outerShdw>
              </a:effectLst>
            </a:endParaRPr>
          </a:p>
          <a:p>
            <a:pPr>
              <a:buNone/>
            </a:pPr>
            <a:endParaRPr lang="el-GR" b="1" u="sng" dirty="0" smtClean="0">
              <a:solidFill>
                <a:srgbClr val="C00000"/>
              </a:solidFill>
              <a:effectLst>
                <a:outerShdw blurRad="38100" dist="38100" dir="2700000" algn="tl">
                  <a:srgbClr val="000000">
                    <a:alpha val="43137"/>
                  </a:srgbClr>
                </a:outerShdw>
              </a:effectLst>
            </a:endParaRPr>
          </a:p>
          <a:p>
            <a:pPr>
              <a:buNone/>
            </a:pPr>
            <a:endParaRPr lang="en-US" sz="1200" b="1" u="sng" dirty="0" smtClean="0">
              <a:solidFill>
                <a:srgbClr val="C00000"/>
              </a:solidFill>
              <a:effectLst>
                <a:outerShdw blurRad="38100" dist="38100" dir="2700000" algn="tl">
                  <a:srgbClr val="000000">
                    <a:alpha val="43137"/>
                  </a:srgbClr>
                </a:outerShdw>
              </a:effectLst>
            </a:endParaRPr>
          </a:p>
          <a:p>
            <a:pPr algn="ctr">
              <a:buNone/>
            </a:pPr>
            <a:r>
              <a:rPr lang="en-US" b="1" u="sng" dirty="0" smtClean="0">
                <a:solidFill>
                  <a:schemeClr val="tx2">
                    <a:lumMod val="75000"/>
                  </a:schemeClr>
                </a:solidFill>
                <a:effectLst>
                  <a:outerShdw blurRad="38100" dist="38100" dir="2700000" algn="tl">
                    <a:srgbClr val="000000">
                      <a:alpha val="43137"/>
                    </a:srgbClr>
                  </a:outerShdw>
                </a:effectLst>
              </a:rPr>
              <a:t>http://lyk-mous-patras.ach.sch.gr/</a:t>
            </a:r>
            <a:endParaRPr lang="en-US" b="1" u="sng" dirty="0" smtClean="0">
              <a:solidFill>
                <a:schemeClr val="tx2">
                  <a:lumMod val="75000"/>
                </a:schemeClr>
              </a:solidFill>
              <a:effectLst>
                <a:outerShdw blurRad="38100" dist="38100" dir="2700000" algn="tl">
                  <a:srgbClr val="000000">
                    <a:alpha val="43137"/>
                  </a:srgbClr>
                </a:outerShdw>
              </a:effectLst>
            </a:endParaRPr>
          </a:p>
          <a:p>
            <a:pPr>
              <a:buNone/>
            </a:pPr>
            <a:endParaRPr lang="el-GR" b="1" u="sng" dirty="0" smtClean="0">
              <a:solidFill>
                <a:srgbClr val="C00000"/>
              </a:solidFill>
              <a:effectLst>
                <a:outerShdw blurRad="38100" dist="38100" dir="2700000" algn="tl">
                  <a:srgbClr val="000000">
                    <a:alpha val="43137"/>
                  </a:srgbClr>
                </a:outerShdw>
              </a:effectLst>
            </a:endParaRPr>
          </a:p>
          <a:p>
            <a:pPr>
              <a:buNone/>
            </a:pPr>
            <a:endParaRPr lang="el-GR" b="1" u="sng" dirty="0" smtClean="0">
              <a:solidFill>
                <a:srgbClr val="C00000"/>
              </a:solidFill>
              <a:effectLst>
                <a:outerShdw blurRad="38100" dist="38100" dir="2700000" algn="tl">
                  <a:srgbClr val="000000">
                    <a:alpha val="43137"/>
                  </a:srgbClr>
                </a:outerShdw>
              </a:effectLst>
            </a:endParaRPr>
          </a:p>
          <a:p>
            <a:pPr>
              <a:buNone/>
            </a:pPr>
            <a:endParaRPr lang="el-GR" b="1" u="sng" dirty="0" smtClean="0">
              <a:solidFill>
                <a:srgbClr val="C00000"/>
              </a:solidFill>
              <a:effectLst>
                <a:outerShdw blurRad="38100" dist="38100" dir="2700000" algn="tl">
                  <a:srgbClr val="000000">
                    <a:alpha val="43137"/>
                  </a:srgbClr>
                </a:outerShdw>
              </a:effectLst>
            </a:endParaRPr>
          </a:p>
          <a:p>
            <a:pPr>
              <a:buNone/>
            </a:pPr>
            <a:endParaRPr lang="en-US" b="1" u="sng" dirty="0" smtClean="0">
              <a:solidFill>
                <a:srgbClr val="C00000"/>
              </a:solidFill>
              <a:effectLst>
                <a:outerShdw blurRad="38100" dist="38100" dir="2700000" algn="tl">
                  <a:srgbClr val="000000">
                    <a:alpha val="43137"/>
                  </a:srgbClr>
                </a:outerShdw>
              </a:effectLst>
            </a:endParaRPr>
          </a:p>
          <a:p>
            <a:pPr>
              <a:buNone/>
            </a:pPr>
            <a:endParaRPr lang="el-GR" dirty="0"/>
          </a:p>
        </p:txBody>
      </p:sp>
      <p:sp>
        <p:nvSpPr>
          <p:cNvPr id="5" name="4 - Ορθογώνιο">
            <a:hlinkClick r:id="rId3"/>
          </p:cNvPr>
          <p:cNvSpPr/>
          <p:nvPr/>
        </p:nvSpPr>
        <p:spPr>
          <a:xfrm>
            <a:off x="2483768" y="4005064"/>
            <a:ext cx="3816424" cy="523220"/>
          </a:xfrm>
          <a:prstGeom prst="rect">
            <a:avLst/>
          </a:prstGeom>
          <a:ln w="57150">
            <a:noFill/>
          </a:ln>
          <a:effectLst>
            <a:glow rad="1397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3"/>
          </a:fillRef>
          <a:effectRef idx="1">
            <a:schemeClr val="accent3"/>
          </a:effectRef>
          <a:fontRef idx="minor">
            <a:schemeClr val="lt1"/>
          </a:fontRef>
        </p:style>
        <p:txBody>
          <a:bodyPr wrap="square">
            <a:spAutoFit/>
          </a:bodyPr>
          <a:lstStyle/>
          <a:p>
            <a:pPr algn="ctr">
              <a:buNone/>
            </a:pPr>
            <a:r>
              <a:rPr lang="el-GR" sz="2800" b="1" u="sng" dirty="0" smtClean="0">
                <a:solidFill>
                  <a:srgbClr val="C00000"/>
                </a:solidFill>
                <a:effectLst>
                  <a:outerShdw blurRad="38100" dist="38100" dir="2700000" algn="tl">
                    <a:srgbClr val="000000">
                      <a:alpha val="43137"/>
                    </a:srgbClr>
                  </a:outerShdw>
                </a:effectLst>
              </a:rPr>
              <a:t>Πάνω σε </a:t>
            </a:r>
            <a:r>
              <a:rPr lang="el-GR" sz="2800" b="1" u="sng" dirty="0" smtClean="0">
                <a:solidFill>
                  <a:srgbClr val="C00000"/>
                </a:solidFill>
                <a:effectLst>
                  <a:outerShdw blurRad="38100" dist="38100" dir="2700000" algn="tl">
                    <a:srgbClr val="000000">
                      <a:alpha val="43137"/>
                    </a:srgbClr>
                  </a:outerShdw>
                </a:effectLst>
              </a:rPr>
              <a:t>Χώματα</a:t>
            </a:r>
            <a:endParaRPr lang="el-GR" sz="2800" b="1" u="sng" dirty="0" smtClean="0">
              <a:solidFill>
                <a:srgbClr val="C00000"/>
              </a:solidFill>
              <a:effectLst>
                <a:outerShdw blurRad="38100" dist="38100" dir="2700000" algn="tl">
                  <a:srgbClr val="000000">
                    <a:alpha val="43137"/>
                  </a:srgbClr>
                </a:outerShdw>
              </a:effectLst>
            </a:endParaRPr>
          </a:p>
        </p:txBody>
      </p:sp>
      <p:sp>
        <p:nvSpPr>
          <p:cNvPr id="6" name="5 - Ορθογώνιο"/>
          <p:cNvSpPr/>
          <p:nvPr/>
        </p:nvSpPr>
        <p:spPr>
          <a:xfrm>
            <a:off x="755576" y="5085184"/>
            <a:ext cx="7704856" cy="584775"/>
          </a:xfrm>
          <a:prstGeom prst="rect">
            <a:avLst/>
          </a:prstGeom>
        </p:spPr>
        <p:txBody>
          <a:bodyPr wrap="square">
            <a:spAutoFit/>
          </a:bodyPr>
          <a:lstStyle/>
          <a:p>
            <a:pPr algn="ctr">
              <a:buNone/>
            </a:pPr>
            <a:r>
              <a:rPr lang="el-GR" sz="3200" b="1" u="sng" dirty="0" smtClean="0">
                <a:solidFill>
                  <a:srgbClr val="C00000"/>
                </a:solidFill>
                <a:effectLst>
                  <a:outerShdw blurRad="38100" dist="38100" dir="2700000" algn="tl">
                    <a:srgbClr val="000000">
                      <a:alpha val="43137"/>
                    </a:srgbClr>
                  </a:outerShdw>
                </a:effectLst>
              </a:rPr>
              <a:t>Σας ευχαριστούμε για την παρακολούθηση!</a:t>
            </a:r>
            <a:endParaRPr lang="el-GR" sz="3200" b="1" u="sng" dirty="0" smtClean="0">
              <a:solidFill>
                <a:srgbClr val="C00000"/>
              </a:solidFill>
              <a:effectLst>
                <a:outerShdw blurRad="38100" dist="38100" dir="2700000" algn="tl">
                  <a:srgbClr val="000000">
                    <a:alpha val="43137"/>
                  </a:srgbClr>
                </a:outerShdw>
              </a:effectLst>
            </a:endParaRPr>
          </a:p>
        </p:txBody>
      </p:sp>
      <p:pic>
        <p:nvPicPr>
          <p:cNvPr id="7" name="6 - Εικόνα" descr="school4.jpg"/>
          <p:cNvPicPr>
            <a:picLocks noChangeAspect="1"/>
          </p:cNvPicPr>
          <p:nvPr/>
        </p:nvPicPr>
        <p:blipFill>
          <a:blip r:embed="rId4" cstate="print"/>
          <a:stretch>
            <a:fillRect/>
          </a:stretch>
        </p:blipFill>
        <p:spPr>
          <a:xfrm>
            <a:off x="3131840" y="764704"/>
            <a:ext cx="2592288" cy="1944216"/>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329</TotalTime>
  <Words>305</Words>
  <Application>Microsoft Office PowerPoint</Application>
  <PresentationFormat>Προβολή στην οθόνη (4:3)</PresentationFormat>
  <Paragraphs>52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Μουσικό Σχολείο Πατρών </vt:lpstr>
      <vt:lpstr>Η γέννηση της αρχικής ιδέας: </vt:lpstr>
      <vt:lpstr>Η υλοποίηση της ιδέας:</vt:lpstr>
      <vt:lpstr>Κατά την προετοιμασία του έργου: α’ μέρος.</vt:lpstr>
      <vt:lpstr>Κατά τη δημιουργία του έργου: β’ μέρος.</vt:lpstr>
      <vt:lpstr>Οι πηγές και τα προγράμματα επεξεργασίας που χρησιμοποιήσαμε:</vt:lpstr>
      <vt:lpstr>Ευχαριστούμε τους:</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«Πάνω σε ξένα χώματα..»</dc:title>
  <dc:creator>ΧΡΗΣΤΟΣ ΠΑΝΑΓΙΩΤΟΥ</dc:creator>
  <cp:lastModifiedBy>use</cp:lastModifiedBy>
  <cp:revision>57</cp:revision>
  <dcterms:created xsi:type="dcterms:W3CDTF">2017-03-29T16:59:51Z</dcterms:created>
  <dcterms:modified xsi:type="dcterms:W3CDTF">2017-04-27T10:41:29Z</dcterms:modified>
</cp:coreProperties>
</file>