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8" r:id="rId3"/>
    <p:sldId id="282" r:id="rId4"/>
    <p:sldId id="283" r:id="rId5"/>
    <p:sldId id="285" r:id="rId6"/>
    <p:sldId id="262" r:id="rId7"/>
    <p:sldId id="261" r:id="rId8"/>
    <p:sldId id="270" r:id="rId9"/>
    <p:sldId id="263" r:id="rId10"/>
    <p:sldId id="275" r:id="rId11"/>
    <p:sldId id="277" r:id="rId12"/>
    <p:sldId id="271" r:id="rId13"/>
    <p:sldId id="272" r:id="rId14"/>
    <p:sldId id="266" r:id="rId15"/>
    <p:sldId id="260" r:id="rId16"/>
    <p:sldId id="274" r:id="rId17"/>
    <p:sldId id="267" r:id="rId18"/>
    <p:sldId id="279" r:id="rId19"/>
    <p:sldId id="286" r:id="rId20"/>
    <p:sldId id="268" r:id="rId21"/>
    <p:sldId id="284" r:id="rId22"/>
    <p:sldId id="269" r:id="rId23"/>
    <p:sldId id="281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96969"/>
    <a:srgbClr val="6B6B6B"/>
    <a:srgbClr val="D9BC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C04B-F4FF-4E03-8ACE-5D906EC877D9}" type="datetimeFigureOut">
              <a:rPr lang="el-GR" smtClean="0"/>
              <a:pPr/>
              <a:t>08/04/2016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5053D-CC41-4E29-B12D-E4A4687485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5053D-CC41-4E29-B12D-E4A468748547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EC32-12FB-4134-80ED-B9B29856B557}" type="datetimeFigureOut">
              <a:rPr lang="el-GR" smtClean="0"/>
              <a:pPr/>
              <a:t>08/04/2016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7FE9-2A69-470B-BFE7-B096082F074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EC32-12FB-4134-80ED-B9B29856B557}" type="datetimeFigureOut">
              <a:rPr lang="el-GR" smtClean="0"/>
              <a:pPr/>
              <a:t>08/04/2016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7FE9-2A69-470B-BFE7-B096082F07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EC32-12FB-4134-80ED-B9B29856B557}" type="datetimeFigureOut">
              <a:rPr lang="el-GR" smtClean="0"/>
              <a:pPr/>
              <a:t>08/04/2016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7FE9-2A69-470B-BFE7-B096082F07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EC32-12FB-4134-80ED-B9B29856B557}" type="datetimeFigureOut">
              <a:rPr lang="el-GR" smtClean="0"/>
              <a:pPr/>
              <a:t>08/04/2016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7FE9-2A69-470B-BFE7-B096082F07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EC32-12FB-4134-80ED-B9B29856B557}" type="datetimeFigureOut">
              <a:rPr lang="el-GR" smtClean="0"/>
              <a:pPr/>
              <a:t>08/04/2016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C7E7FE9-2A69-470B-BFE7-B096082F07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EC32-12FB-4134-80ED-B9B29856B557}" type="datetimeFigureOut">
              <a:rPr lang="el-GR" smtClean="0"/>
              <a:pPr/>
              <a:t>08/04/2016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7FE9-2A69-470B-BFE7-B096082F07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EC32-12FB-4134-80ED-B9B29856B557}" type="datetimeFigureOut">
              <a:rPr lang="el-GR" smtClean="0"/>
              <a:pPr/>
              <a:t>08/04/2016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7FE9-2A69-470B-BFE7-B096082F07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EC32-12FB-4134-80ED-B9B29856B557}" type="datetimeFigureOut">
              <a:rPr lang="el-GR" smtClean="0"/>
              <a:pPr/>
              <a:t>08/04/2016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7FE9-2A69-470B-BFE7-B096082F07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EC32-12FB-4134-80ED-B9B29856B557}" type="datetimeFigureOut">
              <a:rPr lang="el-GR" smtClean="0"/>
              <a:pPr/>
              <a:t>08/04/2016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7FE9-2A69-470B-BFE7-B096082F07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EC32-12FB-4134-80ED-B9B29856B557}" type="datetimeFigureOut">
              <a:rPr lang="el-GR" smtClean="0"/>
              <a:pPr/>
              <a:t>08/04/2016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7FE9-2A69-470B-BFE7-B096082F07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EC32-12FB-4134-80ED-B9B29856B557}" type="datetimeFigureOut">
              <a:rPr lang="el-GR" smtClean="0"/>
              <a:pPr/>
              <a:t>08/04/2016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7FE9-2A69-470B-BFE7-B096082F07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  <a:lum bright="-10000" contrast="39000"/>
          </a:blip>
          <a:srcRect/>
          <a:stretch>
            <a:fillRect l="-8000" t="-10000" r="-7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E9EC32-12FB-4134-80ED-B9B29856B557}" type="datetimeFigureOut">
              <a:rPr lang="el-GR" smtClean="0"/>
              <a:pPr/>
              <a:t>08/04/2016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7E7FE9-2A69-470B-BFE7-B096082F074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rxaia-elliniki-texnologia-msp.tumbl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sz="49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ΑΡΧΑΙΑ</a:t>
            </a:r>
            <a:r>
              <a:rPr lang="el-GR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ΕΛΛΗΝΙΚΗ ΤΕΧΝΟΛΟΓΙΑ</a:t>
            </a:r>
            <a:endParaRPr lang="el-GR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55576" y="1928802"/>
            <a:ext cx="7888390" cy="464347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0070C0"/>
                </a:solidFill>
              </a:rPr>
              <a:t>Πολιτιστικό Πρόγραμμα του Μουσικού Σχολείου Πάτρας</a:t>
            </a:r>
          </a:p>
          <a:p>
            <a:r>
              <a:rPr lang="el-GR" sz="3600" b="1" dirty="0" smtClean="0">
                <a:solidFill>
                  <a:schemeClr val="bg1"/>
                </a:solidFill>
              </a:rPr>
              <a:t>Υπεύθυνοι Καθηγητές</a:t>
            </a:r>
          </a:p>
          <a:p>
            <a:r>
              <a:rPr lang="el-GR" sz="3600" b="1" dirty="0" err="1" smtClean="0">
                <a:solidFill>
                  <a:srgbClr val="FF0000"/>
                </a:solidFill>
              </a:rPr>
              <a:t>Ταμβάκη</a:t>
            </a:r>
            <a:r>
              <a:rPr lang="el-GR" sz="3600" b="1" dirty="0" smtClean="0">
                <a:solidFill>
                  <a:srgbClr val="FF0000"/>
                </a:solidFill>
              </a:rPr>
              <a:t> Ανθή ΠΕ02 (Συντονίστρια)</a:t>
            </a:r>
          </a:p>
          <a:p>
            <a:r>
              <a:rPr lang="el-GR" sz="3600" b="1" dirty="0" smtClean="0">
                <a:solidFill>
                  <a:srgbClr val="FF0000"/>
                </a:solidFill>
              </a:rPr>
              <a:t>Βέρροιος Γιώργος ΠΕ04.04</a:t>
            </a:r>
          </a:p>
          <a:p>
            <a:r>
              <a:rPr lang="el-GR" sz="3600" b="1" dirty="0" err="1" smtClean="0">
                <a:solidFill>
                  <a:srgbClr val="FF0000"/>
                </a:solidFill>
              </a:rPr>
              <a:t>Καραπάνος</a:t>
            </a:r>
            <a:r>
              <a:rPr lang="el-GR" sz="3600" b="1" dirty="0" smtClean="0">
                <a:solidFill>
                  <a:srgbClr val="FF0000"/>
                </a:solidFill>
              </a:rPr>
              <a:t> Κωνσταντίνος ΠΕ</a:t>
            </a:r>
            <a:r>
              <a:rPr lang="en-US" sz="3600" b="1" dirty="0" smtClean="0">
                <a:solidFill>
                  <a:srgbClr val="FF0000"/>
                </a:solidFill>
              </a:rPr>
              <a:t>20</a:t>
            </a:r>
          </a:p>
          <a:p>
            <a:r>
              <a:rPr lang="el-GR" sz="3600" b="1" dirty="0" err="1" smtClean="0">
                <a:solidFill>
                  <a:srgbClr val="FF0000"/>
                </a:solidFill>
              </a:rPr>
              <a:t>Αποστολοπούλου</a:t>
            </a:r>
            <a:r>
              <a:rPr lang="el-GR" sz="3600" b="1" dirty="0" smtClean="0">
                <a:solidFill>
                  <a:srgbClr val="FF0000"/>
                </a:solidFill>
              </a:rPr>
              <a:t> Βικτωρία ΠΕ04.02</a:t>
            </a:r>
          </a:p>
          <a:p>
            <a:endParaRPr lang="el-GR" sz="3600" b="1" dirty="0" smtClean="0">
              <a:solidFill>
                <a:srgbClr val="FF0000"/>
              </a:solidFill>
            </a:endParaRPr>
          </a:p>
          <a:p>
            <a:endParaRPr lang="el-GR" sz="3600" b="1" dirty="0" smtClean="0">
              <a:solidFill>
                <a:srgbClr val="FF0000"/>
              </a:solidFill>
            </a:endParaRPr>
          </a:p>
          <a:p>
            <a:endParaRPr lang="el-G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2297106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l-GR" sz="6000" dirty="0" smtClean="0">
                <a:solidFill>
                  <a:srgbClr val="6B6B6B"/>
                </a:solidFill>
              </a:rPr>
              <a:t/>
            </a:r>
            <a:br>
              <a:rPr lang="el-GR" sz="6000" dirty="0" smtClean="0">
                <a:solidFill>
                  <a:srgbClr val="6B6B6B"/>
                </a:solidFill>
              </a:rPr>
            </a:br>
            <a:r>
              <a:rPr lang="el-GR" sz="4000" b="1" kern="1200" dirty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Πολιτικοί – </a:t>
            </a:r>
            <a:r>
              <a:rPr lang="el-GR" sz="4000" b="1" kern="1200" dirty="0" smtClean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Στρατιωτικοί</a:t>
            </a:r>
            <a:br>
              <a:rPr lang="el-GR" sz="4000" b="1" kern="1200" dirty="0" smtClean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</a:br>
            <a:r>
              <a:rPr lang="el-GR" sz="4000" b="1" kern="1200" dirty="0" smtClean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/>
            </a:r>
            <a:br>
              <a:rPr lang="el-GR" sz="4000" b="1" kern="1200" dirty="0" smtClean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</a:br>
            <a:r>
              <a:rPr lang="el-GR" sz="4000" b="1" kern="1200" dirty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Κατασκευή όπλων &amp; πλοίων</a:t>
            </a:r>
            <a:r>
              <a:rPr lang="el-GR" sz="4000" b="1" kern="1200" dirty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/>
            </a:r>
            <a:br>
              <a:rPr lang="el-GR" sz="4000" b="1" kern="1200" dirty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</a:br>
            <a:endParaRPr lang="el-GR" sz="4000" b="1" kern="1200" dirty="0">
              <a:ln w="6350">
                <a:noFill/>
              </a:ln>
              <a:solidFill>
                <a:srgbClr val="CC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9940" y="428604"/>
            <a:ext cx="3204804" cy="5808708"/>
          </a:xfrm>
        </p:spPr>
      </p:pic>
      <p:pic>
        <p:nvPicPr>
          <p:cNvPr id="8" name="7 - Θέση περιεχομένου" descr="8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786182" y="1000108"/>
            <a:ext cx="4790889" cy="4517124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2657456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l-GR" sz="4000" b="1" kern="1200" dirty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Θρησκευτικοί</a:t>
            </a:r>
            <a:r>
              <a:rPr lang="el-GR" sz="2800" dirty="0" smtClean="0">
                <a:solidFill>
                  <a:schemeClr val="bg1"/>
                </a:solidFill>
              </a:rPr>
              <a:t> </a:t>
            </a:r>
            <a:br>
              <a:rPr lang="el-GR" sz="2800" dirty="0" smtClean="0">
                <a:solidFill>
                  <a:schemeClr val="bg1"/>
                </a:solidFill>
              </a:rPr>
            </a:br>
            <a:r>
              <a:rPr lang="el-GR" sz="2800" dirty="0" smtClean="0">
                <a:solidFill>
                  <a:schemeClr val="bg1"/>
                </a:solidFill>
              </a:rPr>
              <a:t/>
            </a:r>
            <a:br>
              <a:rPr lang="el-GR" sz="2800" dirty="0" smtClean="0">
                <a:solidFill>
                  <a:schemeClr val="bg1"/>
                </a:solidFill>
              </a:rPr>
            </a:br>
            <a:r>
              <a:rPr lang="el-GR" sz="4000" b="1" kern="1200" dirty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Κ</a:t>
            </a:r>
            <a:r>
              <a:rPr lang="el-GR" sz="4000" b="1" kern="1200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ατασκευή ναών</a:t>
            </a:r>
            <a:br>
              <a:rPr lang="el-GR" sz="4000" b="1" kern="1200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</a:br>
            <a:r>
              <a:rPr lang="el-GR" sz="4000" b="1" kern="1200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/>
            </a:r>
            <a:br>
              <a:rPr lang="el-GR" sz="4000" b="1" kern="1200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</a:br>
            <a:r>
              <a:rPr lang="el-GR" sz="4000" b="1" kern="1200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Μηχανήματα</a:t>
            </a:r>
            <a:br>
              <a:rPr lang="el-GR" sz="4000" b="1" kern="1200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</a:br>
            <a:r>
              <a:rPr lang="el-GR" sz="4000" b="1" kern="1200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που </a:t>
            </a:r>
            <a:r>
              <a:rPr lang="el-GR" sz="4000" b="1" kern="1200" dirty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«</a:t>
            </a:r>
            <a:r>
              <a:rPr lang="el-GR" sz="4000" b="1" kern="1200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ζωντάνευαν»</a:t>
            </a:r>
            <a:br>
              <a:rPr lang="el-GR" sz="4000" b="1" kern="1200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</a:br>
            <a:r>
              <a:rPr lang="el-GR" sz="4000" b="1" kern="1200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τους θεούς</a:t>
            </a:r>
            <a:r>
              <a:rPr lang="el-GR" sz="2800" dirty="0" smtClean="0">
                <a:solidFill>
                  <a:schemeClr val="bg1"/>
                </a:solidFill>
              </a:rPr>
              <a:t/>
            </a:r>
            <a:br>
              <a:rPr lang="el-GR" sz="2800" dirty="0" smtClean="0">
                <a:solidFill>
                  <a:schemeClr val="bg1"/>
                </a:solidFill>
              </a:rPr>
            </a:br>
            <a:endParaRPr lang="el-GR" sz="6000" dirty="0">
              <a:solidFill>
                <a:srgbClr val="6B6B6B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Η θεά που κλαίει </a:t>
            </a:r>
            <a:br>
              <a:rPr lang="el-GR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el-GR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με αιμάτινα δάκρυα</a:t>
            </a:r>
            <a:endParaRPr lang="el-GR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5 - Εικόνα" descr="Εικόνα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5" y="1700808"/>
            <a:ext cx="7560840" cy="439248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124744"/>
            <a:ext cx="8229600" cy="381642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l-GR" sz="6000" dirty="0" smtClean="0">
                <a:solidFill>
                  <a:srgbClr val="6B6B6B"/>
                </a:solidFill>
              </a:rPr>
              <a:t/>
            </a:r>
            <a:br>
              <a:rPr lang="el-GR" sz="6000" dirty="0" smtClean="0">
                <a:solidFill>
                  <a:srgbClr val="6B6B6B"/>
                </a:solidFill>
              </a:rPr>
            </a:br>
            <a:r>
              <a:rPr lang="el-GR" sz="4000" b="1" kern="1200" dirty="0" smtClean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Καλλιτεχνικοί</a:t>
            </a:r>
            <a:br>
              <a:rPr lang="el-GR" sz="4000" b="1" kern="1200" dirty="0" smtClean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</a:br>
            <a:r>
              <a:rPr lang="el-GR" sz="4000" b="1" kern="1200" dirty="0" smtClean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/>
            </a:r>
            <a:br>
              <a:rPr lang="el-GR" sz="4000" b="1" kern="1200" dirty="0" smtClean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</a:br>
            <a:r>
              <a:rPr lang="el-GR" sz="4000" b="1" kern="1200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Μηχανήματα</a:t>
            </a:r>
            <a:br>
              <a:rPr lang="el-GR" sz="4000" b="1" kern="1200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</a:br>
            <a:r>
              <a:rPr lang="el-GR" sz="4000" b="1" kern="1200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και </a:t>
            </a:r>
            <a:r>
              <a:rPr lang="el-GR" sz="4000" b="1" kern="1200" dirty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εξοπλισμός </a:t>
            </a:r>
            <a:r>
              <a:rPr lang="el-GR" sz="4000" b="1" kern="1200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θεάτρου</a:t>
            </a:r>
            <a:br>
              <a:rPr lang="el-GR" sz="4000" b="1" kern="1200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</a:br>
            <a:r>
              <a:rPr lang="el-GR" sz="4000" b="1" kern="1200" dirty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/>
            </a:r>
            <a:br>
              <a:rPr lang="el-GR" sz="4000" b="1" kern="1200" dirty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</a:br>
            <a:r>
              <a:rPr lang="el-GR" sz="4000" b="1" kern="1200" dirty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Μουσικά </a:t>
            </a:r>
            <a:r>
              <a:rPr lang="el-GR" sz="4000" b="1" kern="1200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όργανα</a:t>
            </a:r>
            <a:br>
              <a:rPr lang="el-GR" sz="4000" b="1" kern="1200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</a:br>
            <a:r>
              <a:rPr lang="el-GR" sz="4000" b="1" kern="1200" dirty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/>
            </a:r>
            <a:br>
              <a:rPr lang="el-GR" sz="4000" b="1" kern="1200" dirty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</a:br>
            <a:r>
              <a:rPr lang="el-GR" sz="4000" b="1" kern="1200" dirty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Κεραμική</a:t>
            </a:r>
            <a:r>
              <a:rPr lang="el-GR" sz="2800" dirty="0" smtClean="0">
                <a:solidFill>
                  <a:schemeClr val="bg1"/>
                </a:solidFill>
              </a:rPr>
              <a:t/>
            </a:r>
            <a:br>
              <a:rPr lang="el-GR" sz="2800" dirty="0" smtClean="0">
                <a:solidFill>
                  <a:schemeClr val="bg1"/>
                </a:solidFill>
              </a:rPr>
            </a:br>
            <a:endParaRPr lang="el-GR" sz="6000" dirty="0">
              <a:solidFill>
                <a:srgbClr val="6B6B6B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539552" y="332656"/>
            <a:ext cx="3816424" cy="730910"/>
          </a:xfrm>
        </p:spPr>
        <p:txBody>
          <a:bodyPr>
            <a:normAutofit/>
          </a:bodyPr>
          <a:lstStyle/>
          <a:p>
            <a:pPr algn="ctr">
              <a:buClrTx/>
            </a:pPr>
            <a:r>
              <a:rPr lang="el-GR" sz="2000" dirty="0" smtClean="0">
                <a:solidFill>
                  <a:schemeClr val="bg1"/>
                </a:solidFill>
              </a:rPr>
              <a:t>  </a:t>
            </a:r>
            <a:r>
              <a:rPr lang="el-GR" sz="3200" b="1" dirty="0" smtClean="0">
                <a:solidFill>
                  <a:schemeClr val="bg1"/>
                </a:solidFill>
                <a:latin typeface="Bookman Old Style" pitchFamily="18" charset="0"/>
              </a:rPr>
              <a:t>ΕΚΚΥΚΛΗΜΑ</a:t>
            </a:r>
          </a:p>
        </p:txBody>
      </p:sp>
      <p:sp>
        <p:nvSpPr>
          <p:cNvPr id="8" name="7 - Θέση κειμένου"/>
          <p:cNvSpPr>
            <a:spLocks noGrp="1"/>
          </p:cNvSpPr>
          <p:nvPr>
            <p:ph type="body" sz="half" idx="3"/>
          </p:nvPr>
        </p:nvSpPr>
        <p:spPr>
          <a:xfrm flipH="1">
            <a:off x="5004048" y="620688"/>
            <a:ext cx="3528392" cy="587464"/>
          </a:xfrm>
        </p:spPr>
        <p:txBody>
          <a:bodyPr>
            <a:normAutofit/>
          </a:bodyPr>
          <a:lstStyle/>
          <a:p>
            <a:pPr algn="ctr">
              <a:buClrTx/>
            </a:pPr>
            <a:r>
              <a:rPr lang="el-GR" sz="3200" b="1" dirty="0" smtClean="0">
                <a:solidFill>
                  <a:schemeClr val="bg1"/>
                </a:solidFill>
                <a:latin typeface="Bookman Old Style" pitchFamily="18" charset="0"/>
              </a:rPr>
              <a:t>ΠΕΡΙΑΚΤΟΣ</a:t>
            </a:r>
          </a:p>
          <a:p>
            <a:pPr algn="ctr"/>
            <a:endParaRPr lang="el-GR" dirty="0"/>
          </a:p>
        </p:txBody>
      </p:sp>
      <p:pic>
        <p:nvPicPr>
          <p:cNvPr id="10" name="9 - Θέση περιεχομένου" descr="λλλλλ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3998818" cy="5500726"/>
          </a:xfrm>
        </p:spPr>
      </p:pic>
      <p:pic>
        <p:nvPicPr>
          <p:cNvPr id="11" name="10 - Θέση περιεχομένου" descr="hqdefaul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071546"/>
            <a:ext cx="4286280" cy="5500726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imag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9586"/>
            <a:ext cx="8542063" cy="623254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829929" cy="6023022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8002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l-GR" sz="6000" dirty="0" smtClean="0">
                <a:solidFill>
                  <a:srgbClr val="6B6B6B"/>
                </a:solidFill>
              </a:rPr>
              <a:t/>
            </a:r>
            <a:br>
              <a:rPr lang="el-GR" sz="6000" dirty="0" smtClean="0">
                <a:solidFill>
                  <a:srgbClr val="6B6B6B"/>
                </a:solidFill>
              </a:rPr>
            </a:br>
            <a:r>
              <a:rPr lang="el-GR" sz="6000" dirty="0" smtClean="0">
                <a:solidFill>
                  <a:srgbClr val="6B6B6B"/>
                </a:solidFill>
              </a:rPr>
              <a:t/>
            </a:r>
            <a:br>
              <a:rPr lang="el-GR" sz="6000" dirty="0" smtClean="0">
                <a:solidFill>
                  <a:srgbClr val="6B6B6B"/>
                </a:solidFill>
              </a:rPr>
            </a:br>
            <a:r>
              <a:rPr lang="el-GR" sz="4000" b="1" kern="1200" dirty="0" smtClean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Αθλητικοί</a:t>
            </a:r>
            <a:r>
              <a:rPr lang="el-GR" sz="2800" b="1" dirty="0" smtClean="0">
                <a:solidFill>
                  <a:schemeClr val="bg1"/>
                </a:solidFill>
              </a:rPr>
              <a:t> </a:t>
            </a:r>
            <a:br>
              <a:rPr lang="el-GR" sz="2800" b="1" dirty="0" smtClean="0">
                <a:solidFill>
                  <a:schemeClr val="bg1"/>
                </a:solidFill>
              </a:rPr>
            </a:br>
            <a:r>
              <a:rPr lang="el-GR" sz="2800" dirty="0">
                <a:solidFill>
                  <a:schemeClr val="bg1"/>
                </a:solidFill>
              </a:rPr>
              <a:t/>
            </a:r>
            <a:br>
              <a:rPr lang="el-GR" sz="2800" dirty="0">
                <a:solidFill>
                  <a:schemeClr val="bg1"/>
                </a:solidFill>
              </a:rPr>
            </a:br>
            <a:r>
              <a:rPr lang="el-GR" sz="4000" b="1" kern="1200" dirty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Αθ</a:t>
            </a:r>
            <a:r>
              <a:rPr lang="el-GR" sz="4000" b="1" kern="1200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λητικός εξοπλισμός</a:t>
            </a:r>
            <a:br>
              <a:rPr lang="el-GR" sz="4000" b="1" kern="1200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</a:br>
            <a:r>
              <a:rPr lang="el-GR" sz="4000" b="1" kern="1200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/>
            </a:r>
            <a:br>
              <a:rPr lang="el-GR" sz="4000" b="1" kern="1200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</a:br>
            <a:r>
              <a:rPr lang="el-GR" sz="4000" b="1" kern="1200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Ενισχυτικά </a:t>
            </a:r>
            <a:r>
              <a:rPr lang="el-GR" sz="4000" b="1" kern="1200" dirty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της </a:t>
            </a:r>
            <a:r>
              <a:rPr lang="el-GR" sz="4000" b="1" kern="1200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επίδοσης</a:t>
            </a:r>
            <a:r>
              <a:rPr lang="el-GR" sz="2800" dirty="0" smtClean="0">
                <a:solidFill>
                  <a:schemeClr val="bg1"/>
                </a:solidFill>
              </a:rPr>
              <a:t/>
            </a:r>
            <a:br>
              <a:rPr lang="el-GR" sz="2800" dirty="0" smtClean="0">
                <a:solidFill>
                  <a:schemeClr val="bg1"/>
                </a:solidFill>
              </a:rPr>
            </a:br>
            <a:endParaRPr lang="el-GR" sz="6000" dirty="0" smtClean="0">
              <a:solidFill>
                <a:srgbClr val="6B6B6B"/>
              </a:solidFill>
            </a:endParaRPr>
          </a:p>
        </p:txBody>
      </p:sp>
      <p:pic>
        <p:nvPicPr>
          <p:cNvPr id="3" name="3 - Θέση περιεχομένου" descr="10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996952"/>
            <a:ext cx="2366850" cy="3719336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CC0000"/>
                </a:solidFill>
                <a:latin typeface="Bookman Old Style" pitchFamily="18" charset="0"/>
              </a:rPr>
              <a:t>Μανδραγόρας </a:t>
            </a:r>
            <a:r>
              <a:rPr lang="el-GR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/>
            </a:r>
            <a:br>
              <a:rPr lang="el-GR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itchFamily="18" charset="0"/>
              </a:rPr>
            </a:br>
            <a:r>
              <a:rPr lang="el-GR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Το ντόπινγκ της αρχαιότη</a:t>
            </a:r>
            <a:r>
              <a:rPr lang="el-GR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τας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4686521" cy="51125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357166"/>
            <a:ext cx="8929718" cy="1500198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Εκπονήθηκε από τους μαθητές </a:t>
            </a:r>
            <a:b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Β’ τάξης </a:t>
            </a:r>
            <a:b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Μουσικού Λυκείου Πατρών</a:t>
            </a: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63080" y="1700808"/>
            <a:ext cx="8029400" cy="4794278"/>
          </a:xfrm>
        </p:spPr>
        <p:txBody>
          <a:bodyPr numCol="2">
            <a:normAutofit lnSpcReduction="10000"/>
          </a:bodyPr>
          <a:lstStyle/>
          <a:p>
            <a:pPr>
              <a:buClr>
                <a:srgbClr val="1D2F5D"/>
              </a:buClr>
              <a:buFont typeface="Wingdings 2" pitchFamily="18" charset="2"/>
              <a:buChar char=""/>
            </a:pPr>
            <a:r>
              <a:rPr lang="el-GR" sz="2700" b="1" dirty="0" smtClean="0">
                <a:solidFill>
                  <a:schemeClr val="bg1"/>
                </a:solidFill>
              </a:rPr>
              <a:t>Αθανασόπουλο  Στέλιο   </a:t>
            </a:r>
          </a:p>
          <a:p>
            <a:pPr>
              <a:buClr>
                <a:srgbClr val="1D2F5D"/>
              </a:buClr>
              <a:buFont typeface="Wingdings 2" pitchFamily="18" charset="2"/>
              <a:buChar char=""/>
            </a:pPr>
            <a:r>
              <a:rPr lang="el-GR" sz="2700" b="1" dirty="0" err="1" smtClean="0">
                <a:solidFill>
                  <a:schemeClr val="bg1"/>
                </a:solidFill>
              </a:rPr>
              <a:t>Αρμάο</a:t>
            </a:r>
            <a:r>
              <a:rPr lang="el-GR" sz="2700" b="1" dirty="0" smtClean="0">
                <a:solidFill>
                  <a:schemeClr val="bg1"/>
                </a:solidFill>
              </a:rPr>
              <a:t>  Ανδρέα</a:t>
            </a:r>
          </a:p>
          <a:p>
            <a:pPr>
              <a:buClr>
                <a:srgbClr val="1D2F5D"/>
              </a:buClr>
              <a:buFont typeface="Wingdings 2" pitchFamily="18" charset="2"/>
              <a:buChar char=""/>
            </a:pPr>
            <a:r>
              <a:rPr lang="el-GR" sz="2700" b="1" dirty="0" err="1" smtClean="0">
                <a:solidFill>
                  <a:schemeClr val="bg1"/>
                </a:solidFill>
              </a:rPr>
              <a:t>Δαλδάκη</a:t>
            </a:r>
            <a:r>
              <a:rPr lang="el-GR" sz="2700" b="1" dirty="0" smtClean="0">
                <a:solidFill>
                  <a:schemeClr val="bg1"/>
                </a:solidFill>
              </a:rPr>
              <a:t>  Μαρία</a:t>
            </a:r>
          </a:p>
          <a:p>
            <a:pPr>
              <a:buClr>
                <a:srgbClr val="1D2F5D"/>
              </a:buClr>
              <a:buFont typeface="Wingdings 2" pitchFamily="18" charset="2"/>
              <a:buChar char=""/>
            </a:pPr>
            <a:r>
              <a:rPr lang="el-GR" sz="2700" b="1" dirty="0" err="1" smtClean="0">
                <a:solidFill>
                  <a:schemeClr val="bg1"/>
                </a:solidFill>
              </a:rPr>
              <a:t>Δημοπούλου</a:t>
            </a:r>
            <a:r>
              <a:rPr lang="el-GR" sz="2700" b="1" dirty="0" smtClean="0">
                <a:solidFill>
                  <a:schemeClr val="bg1"/>
                </a:solidFill>
              </a:rPr>
              <a:t>  Λίνα</a:t>
            </a:r>
          </a:p>
          <a:p>
            <a:pPr>
              <a:buClr>
                <a:srgbClr val="1D2F5D"/>
              </a:buClr>
              <a:buFont typeface="Wingdings 2" pitchFamily="18" charset="2"/>
              <a:buChar char=""/>
            </a:pPr>
            <a:r>
              <a:rPr lang="el-GR" sz="2700" b="1" dirty="0" err="1" smtClean="0">
                <a:solidFill>
                  <a:schemeClr val="bg1"/>
                </a:solidFill>
              </a:rPr>
              <a:t>Ζύγουρα</a:t>
            </a:r>
            <a:r>
              <a:rPr lang="el-GR" sz="2700" b="1" dirty="0" smtClean="0">
                <a:solidFill>
                  <a:schemeClr val="bg1"/>
                </a:solidFill>
              </a:rPr>
              <a:t>   Τάνια</a:t>
            </a:r>
          </a:p>
          <a:p>
            <a:pPr>
              <a:buClr>
                <a:srgbClr val="1D2F5D"/>
              </a:buClr>
              <a:buFont typeface="Wingdings 2" pitchFamily="18" charset="2"/>
              <a:buChar char=""/>
            </a:pPr>
            <a:r>
              <a:rPr lang="el-GR" sz="2700" b="1" dirty="0" smtClean="0">
                <a:solidFill>
                  <a:schemeClr val="bg1"/>
                </a:solidFill>
              </a:rPr>
              <a:t>Καλαμά   Γιώργο</a:t>
            </a:r>
          </a:p>
          <a:p>
            <a:pPr>
              <a:buClr>
                <a:srgbClr val="1D2F5D"/>
              </a:buClr>
              <a:buFont typeface="Wingdings 2" pitchFamily="18" charset="2"/>
              <a:buChar char=""/>
            </a:pPr>
            <a:r>
              <a:rPr lang="el-GR" sz="2700" b="1" dirty="0" err="1" smtClean="0">
                <a:solidFill>
                  <a:schemeClr val="bg1"/>
                </a:solidFill>
              </a:rPr>
              <a:t>Κορωνάκη</a:t>
            </a:r>
            <a:r>
              <a:rPr lang="el-GR" sz="2700" b="1" dirty="0" smtClean="0">
                <a:solidFill>
                  <a:schemeClr val="bg1"/>
                </a:solidFill>
              </a:rPr>
              <a:t>  Νίκο</a:t>
            </a:r>
          </a:p>
          <a:p>
            <a:pPr>
              <a:buClr>
                <a:srgbClr val="1D2F5D"/>
              </a:buClr>
              <a:buFont typeface="Wingdings 2" pitchFamily="18" charset="2"/>
              <a:buChar char=""/>
            </a:pPr>
            <a:r>
              <a:rPr lang="el-GR" sz="2700" b="1" dirty="0" smtClean="0">
                <a:solidFill>
                  <a:schemeClr val="bg1"/>
                </a:solidFill>
              </a:rPr>
              <a:t>Κοσμά  Χρήστο</a:t>
            </a:r>
          </a:p>
          <a:p>
            <a:pPr>
              <a:buClr>
                <a:srgbClr val="1D2F5D"/>
              </a:buClr>
              <a:buFont typeface="Wingdings 2" pitchFamily="18" charset="2"/>
              <a:buChar char=""/>
            </a:pPr>
            <a:r>
              <a:rPr lang="el-GR" sz="2700" b="1" dirty="0" err="1" smtClean="0">
                <a:solidFill>
                  <a:schemeClr val="bg1"/>
                </a:solidFill>
              </a:rPr>
              <a:t>Λαγγούση</a:t>
            </a:r>
            <a:r>
              <a:rPr lang="el-GR" sz="2700" b="1" dirty="0" smtClean="0">
                <a:solidFill>
                  <a:schemeClr val="bg1"/>
                </a:solidFill>
              </a:rPr>
              <a:t> Διονύση</a:t>
            </a:r>
            <a:endParaRPr lang="el-GR" sz="2700" b="1" dirty="0">
              <a:solidFill>
                <a:schemeClr val="bg1"/>
              </a:solidFill>
            </a:endParaRPr>
          </a:p>
          <a:p>
            <a:pPr>
              <a:buClr>
                <a:srgbClr val="1D2F5D"/>
              </a:buClr>
              <a:buFont typeface="Wingdings 2" pitchFamily="18" charset="2"/>
              <a:buChar char=""/>
            </a:pPr>
            <a:r>
              <a:rPr lang="el-GR" sz="2700" b="1" dirty="0" err="1" smtClean="0">
                <a:solidFill>
                  <a:schemeClr val="bg1"/>
                </a:solidFill>
              </a:rPr>
              <a:t>Μανωλόπουλο</a:t>
            </a:r>
            <a:r>
              <a:rPr lang="el-GR" sz="2700" b="1" dirty="0" smtClean="0">
                <a:solidFill>
                  <a:schemeClr val="bg1"/>
                </a:solidFill>
              </a:rPr>
              <a:t>  Νίκο</a:t>
            </a:r>
          </a:p>
          <a:p>
            <a:pPr>
              <a:buClr>
                <a:srgbClr val="1D2F5D"/>
              </a:buClr>
              <a:buFont typeface="Wingdings 2" pitchFamily="18" charset="2"/>
              <a:buChar char=""/>
            </a:pPr>
            <a:r>
              <a:rPr lang="el-GR" sz="2700" b="1" dirty="0" err="1" smtClean="0">
                <a:solidFill>
                  <a:schemeClr val="bg1"/>
                </a:solidFill>
              </a:rPr>
              <a:t>Μαυροκεφάλου</a:t>
            </a:r>
            <a:r>
              <a:rPr lang="el-GR" sz="2700" b="1" dirty="0" smtClean="0">
                <a:solidFill>
                  <a:schemeClr val="bg1"/>
                </a:solidFill>
              </a:rPr>
              <a:t>  Κάτια</a:t>
            </a:r>
          </a:p>
          <a:p>
            <a:pPr>
              <a:buClr>
                <a:srgbClr val="1D2F5D"/>
              </a:buClr>
              <a:buFont typeface="Wingdings 2" pitchFamily="18" charset="2"/>
              <a:buChar char=""/>
            </a:pPr>
            <a:r>
              <a:rPr lang="el-GR" sz="2700" b="1" dirty="0" smtClean="0">
                <a:solidFill>
                  <a:schemeClr val="bg1"/>
                </a:solidFill>
              </a:rPr>
              <a:t>Ορφανό  Λάζαρο</a:t>
            </a:r>
          </a:p>
          <a:p>
            <a:pPr>
              <a:buClr>
                <a:srgbClr val="1D2F5D"/>
              </a:buClr>
              <a:buFont typeface="Wingdings 2" pitchFamily="18" charset="2"/>
              <a:buChar char=""/>
            </a:pPr>
            <a:r>
              <a:rPr lang="el-GR" sz="2700" b="1" dirty="0" err="1" smtClean="0">
                <a:solidFill>
                  <a:schemeClr val="bg1"/>
                </a:solidFill>
              </a:rPr>
              <a:t>Πλακιά</a:t>
            </a:r>
            <a:r>
              <a:rPr lang="el-GR" sz="2700" b="1" dirty="0" smtClean="0">
                <a:solidFill>
                  <a:schemeClr val="bg1"/>
                </a:solidFill>
              </a:rPr>
              <a:t>  Μαρία</a:t>
            </a:r>
          </a:p>
          <a:p>
            <a:pPr>
              <a:buClr>
                <a:srgbClr val="1D2F5D"/>
              </a:buClr>
              <a:buFont typeface="Wingdings 2" pitchFamily="18" charset="2"/>
              <a:buChar char=""/>
            </a:pPr>
            <a:r>
              <a:rPr lang="el-GR" sz="2700" b="1" dirty="0" err="1" smtClean="0">
                <a:solidFill>
                  <a:schemeClr val="bg1"/>
                </a:solidFill>
              </a:rPr>
              <a:t>Σώλο</a:t>
            </a:r>
            <a:r>
              <a:rPr lang="el-GR" sz="2700" b="1" dirty="0" smtClean="0">
                <a:solidFill>
                  <a:schemeClr val="bg1"/>
                </a:solidFill>
              </a:rPr>
              <a:t>  Γιώργο</a:t>
            </a:r>
          </a:p>
          <a:p>
            <a:pPr>
              <a:buClr>
                <a:srgbClr val="1D2F5D"/>
              </a:buClr>
              <a:buFont typeface="Wingdings 2" pitchFamily="18" charset="2"/>
              <a:buChar char=""/>
            </a:pPr>
            <a:r>
              <a:rPr lang="el-GR" sz="2700" b="1" dirty="0" err="1" smtClean="0">
                <a:solidFill>
                  <a:schemeClr val="bg1"/>
                </a:solidFill>
              </a:rPr>
              <a:t>Σοφιά</a:t>
            </a:r>
            <a:r>
              <a:rPr lang="el-GR" sz="2700" b="1" dirty="0" smtClean="0">
                <a:solidFill>
                  <a:schemeClr val="bg1"/>
                </a:solidFill>
              </a:rPr>
              <a:t>  Αρετή</a:t>
            </a:r>
          </a:p>
          <a:p>
            <a:pPr>
              <a:buClr>
                <a:srgbClr val="1D2F5D"/>
              </a:buClr>
              <a:buFont typeface="Wingdings 2" pitchFamily="18" charset="2"/>
              <a:buChar char=""/>
            </a:pPr>
            <a:r>
              <a:rPr lang="el-GR" sz="2700" b="1" dirty="0" err="1" smtClean="0">
                <a:solidFill>
                  <a:schemeClr val="bg1"/>
                </a:solidFill>
              </a:rPr>
              <a:t>Τριανταφύλλου</a:t>
            </a:r>
            <a:r>
              <a:rPr lang="el-GR" sz="2700" b="1" dirty="0" smtClean="0">
                <a:solidFill>
                  <a:schemeClr val="bg1"/>
                </a:solidFill>
              </a:rPr>
              <a:t>  Βασιλεία</a:t>
            </a:r>
          </a:p>
          <a:p>
            <a:pPr>
              <a:buClr>
                <a:srgbClr val="1D2F5D"/>
              </a:buClr>
              <a:buFont typeface="Wingdings 2" pitchFamily="18" charset="2"/>
              <a:buChar char=""/>
            </a:pPr>
            <a:r>
              <a:rPr lang="el-GR" sz="2700" b="1" dirty="0" err="1" smtClean="0">
                <a:solidFill>
                  <a:schemeClr val="bg1"/>
                </a:solidFill>
              </a:rPr>
              <a:t>Τσαπικούνη</a:t>
            </a:r>
            <a:r>
              <a:rPr lang="el-GR" sz="2700" b="1" dirty="0" smtClean="0">
                <a:solidFill>
                  <a:schemeClr val="bg1"/>
                </a:solidFill>
              </a:rPr>
              <a:t>  Γεωργία</a:t>
            </a:r>
          </a:p>
          <a:p>
            <a:endParaRPr lang="el-G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2214554"/>
            <a:ext cx="8229600" cy="1939916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l-GR" sz="4000" b="1" kern="1200" dirty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Ιατρικοί, </a:t>
            </a:r>
            <a:r>
              <a:rPr lang="el-GR" sz="4000" b="1" kern="1200" dirty="0" smtClean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καλλωπιστικοί</a:t>
            </a:r>
            <a:br>
              <a:rPr lang="el-GR" sz="4000" b="1" kern="1200" dirty="0" smtClean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</a:br>
            <a:r>
              <a:rPr lang="el-GR" sz="4000" b="1" kern="1200" dirty="0" smtClean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/>
            </a:r>
            <a:br>
              <a:rPr lang="el-GR" sz="4000" b="1" kern="1200" dirty="0" smtClean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</a:br>
            <a:r>
              <a:rPr lang="el-GR" sz="4000" b="1" kern="1200" dirty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Ιατρικά όργανα</a:t>
            </a:r>
            <a:r>
              <a:rPr lang="el-GR" sz="2800" dirty="0" smtClean="0">
                <a:solidFill>
                  <a:schemeClr val="bg1"/>
                </a:solidFill>
              </a:rPr>
              <a:t/>
            </a:r>
            <a:br>
              <a:rPr lang="el-GR" sz="2800" dirty="0" smtClean="0">
                <a:solidFill>
                  <a:schemeClr val="bg1"/>
                </a:solidFill>
              </a:rPr>
            </a:br>
            <a:r>
              <a:rPr lang="el-GR" sz="2800" dirty="0" smtClean="0">
                <a:solidFill>
                  <a:schemeClr val="bg1"/>
                </a:solidFill>
              </a:rPr>
              <a:t/>
            </a:r>
            <a:br>
              <a:rPr lang="el-GR" sz="2800" dirty="0" smtClean="0">
                <a:solidFill>
                  <a:schemeClr val="bg1"/>
                </a:solidFill>
              </a:rPr>
            </a:br>
            <a:r>
              <a:rPr lang="el-GR" sz="4000" b="1" kern="1200" dirty="0" err="1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Αρωματοποιΐα</a:t>
            </a:r>
            <a:endParaRPr lang="el-GR" sz="4000" b="1" kern="1200" dirty="0">
              <a:ln w="6350">
                <a:noFill/>
              </a:ln>
              <a:solidFill>
                <a:srgbClr val="6B6B6B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Ιατρικά όργανα</a:t>
            </a:r>
            <a:endParaRPr lang="el-GR" sz="4400" dirty="0">
              <a:solidFill>
                <a:schemeClr val="bg1">
                  <a:lumMod val="85000"/>
                  <a:lumOff val="1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26" name="AutoShape 2" descr="Αποτέλεσμα εικόνας για αρχαια ιατρικα οργανα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" name="6 - Θέση περιεχομένου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605027" cy="4953732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7564448" cy="5189179"/>
          </a:xfrm>
        </p:spPr>
      </p:pic>
      <p:sp>
        <p:nvSpPr>
          <p:cNvPr id="3" name="2 - Ορθογώνιο"/>
          <p:cNvSpPr/>
          <p:nvPr/>
        </p:nvSpPr>
        <p:spPr>
          <a:xfrm>
            <a:off x="1907704" y="260648"/>
            <a:ext cx="53541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4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Αρωματοποιία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>
            <a:noAutofit/>
          </a:bodyPr>
          <a:lstStyle/>
          <a:p>
            <a:r>
              <a:rPr lang="el-GR" sz="6000" dirty="0" smtClean="0">
                <a:solidFill>
                  <a:srgbClr val="FF0000"/>
                </a:solidFill>
              </a:rPr>
              <a:t>ΕΥΧΑΡΙΣΤΟΥΜΕ ΠΟΛΥ!!</a:t>
            </a:r>
            <a:endParaRPr lang="el-GR" sz="6000" dirty="0">
              <a:solidFill>
                <a:srgbClr val="FF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000100" y="5214950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Blog </a:t>
            </a:r>
            <a:r>
              <a:rPr lang="el-GR" sz="2400" b="1" dirty="0" smtClean="0">
                <a:solidFill>
                  <a:schemeClr val="bg1"/>
                </a:solidFill>
              </a:rPr>
              <a:t>ανάρτησης υλικού: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http://arxaia-elliniki-texnologia-msp.tumblr.com/</a:t>
            </a:r>
            <a:r>
              <a:rPr lang="el-GR" sz="2400" b="1" dirty="0" smtClean="0">
                <a:solidFill>
                  <a:schemeClr val="bg1"/>
                </a:solidFill>
              </a:rPr>
              <a:t>  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340768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</a:rPr>
              <a:t>Στάδια της Έρευνάς μας</a:t>
            </a:r>
            <a:br>
              <a:rPr lang="el-GR" sz="3600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el-GR" sz="3600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</a:rPr>
              <a:t>Παραγόμενο Ψηφιακό Υλικό</a:t>
            </a:r>
            <a:endParaRPr lang="el-GR" sz="3600" dirty="0">
              <a:solidFill>
                <a:schemeClr val="bg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556792"/>
            <a:ext cx="7992888" cy="1715652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el-GR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Αρχεία </a:t>
            </a: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Word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με κείμενα και φωτογραφίες</a:t>
            </a:r>
          </a:p>
          <a:p>
            <a:pPr>
              <a:buClr>
                <a:srgbClr val="002060"/>
              </a:buClr>
            </a:pPr>
            <a:r>
              <a:rPr lang="el-GR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Συγκεντρωτικό </a:t>
            </a:r>
            <a:r>
              <a:rPr lang="el-GR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φυλλάδιο</a:t>
            </a:r>
            <a:r>
              <a:rPr lang="el-GR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με όλες τις πληροφορίες που συλλέξαμε</a:t>
            </a:r>
          </a:p>
        </p:txBody>
      </p:sp>
      <p:pic>
        <p:nvPicPr>
          <p:cNvPr id="4" name="3 - Εικόνα" descr="P1013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933056"/>
            <a:ext cx="3528392" cy="2646294"/>
          </a:xfrm>
          <a:prstGeom prst="rect">
            <a:avLst/>
          </a:prstGeom>
        </p:spPr>
      </p:pic>
      <p:pic>
        <p:nvPicPr>
          <p:cNvPr id="5" name="4 - Εικόνα" descr="P1013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1" y="3140968"/>
            <a:ext cx="3600401" cy="270030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26876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</a:rPr>
              <a:t>Στάδια της Έρευνάς μας</a:t>
            </a:r>
            <a:br>
              <a:rPr lang="el-GR" sz="3600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el-GR" sz="3600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</a:rPr>
              <a:t>Παραγόμενο Ψηφιακό Υλικό</a:t>
            </a:r>
            <a:endParaRPr lang="el-GR" sz="3600" dirty="0">
              <a:solidFill>
                <a:schemeClr val="bg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484784"/>
            <a:ext cx="8136904" cy="2376264"/>
          </a:xfrm>
        </p:spPr>
        <p:txBody>
          <a:bodyPr>
            <a:normAutofit/>
          </a:bodyPr>
          <a:lstStyle/>
          <a:p>
            <a:pPr algn="just">
              <a:buClr>
                <a:srgbClr val="002060"/>
              </a:buClr>
            </a:pPr>
            <a:r>
              <a:rPr lang="en-US" sz="27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Blog</a:t>
            </a:r>
            <a:r>
              <a:rPr lang="en-US" sz="27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27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στο οποίο ανεβάσαμε όλο το υλικό</a:t>
            </a:r>
            <a:endParaRPr lang="en-US" sz="2700" dirty="0" smtClean="0">
              <a:solidFill>
                <a:schemeClr val="bg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Clr>
                <a:srgbClr val="002060"/>
              </a:buClr>
              <a:buNone/>
            </a:pPr>
            <a:r>
              <a:rPr lang="en-US" sz="27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l-GR" sz="27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που προέκυψε από την έρευνά μας</a:t>
            </a:r>
            <a:endParaRPr lang="en-US" sz="2700" dirty="0" smtClean="0">
              <a:solidFill>
                <a:schemeClr val="bg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endParaRPr lang="en-US" sz="1200" b="1" dirty="0" smtClean="0">
              <a:solidFill>
                <a:schemeClr val="bg1"/>
              </a:solidFill>
              <a:hlinkClick r:id="rId2"/>
            </a:endParaRPr>
          </a:p>
          <a:p>
            <a:pPr algn="ctr">
              <a:buNone/>
            </a:pPr>
            <a:r>
              <a:rPr lang="en-US" sz="2600" b="1" dirty="0" smtClean="0">
                <a:solidFill>
                  <a:schemeClr val="bg1"/>
                </a:solidFill>
                <a:hlinkClick r:id="rId2"/>
              </a:rPr>
              <a:t>http://arxaia-elliniki-texnologia-msp.tumblr.com/</a:t>
            </a:r>
            <a:r>
              <a:rPr lang="el-GR" sz="2400" b="1" dirty="0" smtClean="0">
                <a:solidFill>
                  <a:schemeClr val="bg1"/>
                </a:solidFill>
              </a:rPr>
              <a:t>  </a:t>
            </a:r>
          </a:p>
          <a:p>
            <a:pPr algn="just">
              <a:buClr>
                <a:srgbClr val="002060"/>
              </a:buClr>
              <a:buNone/>
            </a:pPr>
            <a:endParaRPr lang="el-GR" sz="2700" dirty="0" smtClean="0">
              <a:solidFill>
                <a:schemeClr val="bg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3 - Εικόνα" descr="P10138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789040"/>
            <a:ext cx="3360374" cy="2520280"/>
          </a:xfrm>
          <a:prstGeom prst="rect">
            <a:avLst/>
          </a:prstGeom>
        </p:spPr>
      </p:pic>
      <p:pic>
        <p:nvPicPr>
          <p:cNvPr id="5" name="4 - Εικόνα" descr="P1013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149080"/>
            <a:ext cx="3312368" cy="248427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26876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</a:rPr>
              <a:t>Στάδια της Έρευνάς μας</a:t>
            </a:r>
            <a:br>
              <a:rPr lang="el-GR" sz="3600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el-GR" sz="3600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</a:rPr>
              <a:t>Παραγόμενο Ψηφιακό Υλικό</a:t>
            </a:r>
            <a:endParaRPr lang="el-GR" sz="3600" dirty="0">
              <a:solidFill>
                <a:schemeClr val="bg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340768"/>
            <a:ext cx="8136904" cy="2520280"/>
          </a:xfrm>
        </p:spPr>
        <p:txBody>
          <a:bodyPr>
            <a:normAutofit/>
          </a:bodyPr>
          <a:lstStyle/>
          <a:p>
            <a:pPr algn="just">
              <a:buClr>
                <a:srgbClr val="002060"/>
              </a:buClr>
            </a:pPr>
            <a:r>
              <a:rPr lang="el-GR" sz="27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Ντοκιμαντέρ</a:t>
            </a:r>
            <a:r>
              <a:rPr lang="el-GR" sz="27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που αναδεικνύει τις γνώσεις που συνολικά αποκομίσαμε</a:t>
            </a:r>
            <a:endParaRPr lang="en-US" sz="2700" dirty="0" smtClean="0">
              <a:solidFill>
                <a:schemeClr val="bg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Clr>
                <a:srgbClr val="002060"/>
              </a:buClr>
              <a:buNone/>
            </a:pPr>
            <a:endParaRPr lang="el-GR" sz="2700" dirty="0" smtClean="0">
              <a:solidFill>
                <a:schemeClr val="bg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Clr>
                <a:srgbClr val="002060"/>
              </a:buClr>
            </a:pPr>
            <a:r>
              <a:rPr lang="el-GR" sz="27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Παρουσίαση</a:t>
            </a:r>
            <a:r>
              <a:rPr lang="el-GR" sz="27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σε μορφή </a:t>
            </a:r>
            <a:r>
              <a:rPr lang="en-US" sz="27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powerpoint</a:t>
            </a:r>
            <a:endParaRPr lang="el-GR" sz="2700" dirty="0">
              <a:solidFill>
                <a:schemeClr val="bg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28800"/>
            <a:ext cx="8858280" cy="3071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35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el-GR" sz="3500" b="1" u="sng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Διαστάσεις του θέματος</a:t>
            </a:r>
            <a:endParaRPr lang="el-GR" sz="3500" b="1" dirty="0" smtClean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el-GR" sz="35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Επιμέρους σκοποί </a:t>
            </a:r>
            <a:endParaRPr lang="en-US" sz="3500" b="1" dirty="0" smtClean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el-GR" sz="35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τους οποίους υπηρέτησε </a:t>
            </a:r>
          </a:p>
          <a:p>
            <a:pPr algn="ctr">
              <a:buNone/>
            </a:pPr>
            <a:r>
              <a:rPr lang="el-GR" sz="35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η Αρχαία Ελληνική Τεχνολογία</a:t>
            </a:r>
          </a:p>
          <a:p>
            <a:pPr algn="ctr">
              <a:buNone/>
            </a:pPr>
            <a:endParaRPr lang="el-GR" sz="1300" dirty="0" smtClean="0">
              <a:solidFill>
                <a:schemeClr val="bg1"/>
              </a:solidFill>
            </a:endParaRPr>
          </a:p>
          <a:p>
            <a:endParaRPr lang="el-GR" dirty="0" smtClean="0"/>
          </a:p>
          <a:p>
            <a:pPr>
              <a:buNone/>
            </a:pP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755576" y="1412776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1B2D59"/>
              </a:buClr>
            </a:pPr>
            <a:r>
              <a:rPr lang="el-GR" sz="4000" b="1" dirty="0" smtClean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Πρακτικοί</a:t>
            </a:r>
            <a:endParaRPr lang="en-US" sz="4000" b="1" dirty="0" smtClean="0">
              <a:ln w="6350">
                <a:noFill/>
              </a:ln>
              <a:solidFill>
                <a:srgbClr val="CC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lvl="1" algn="ctr">
              <a:buClr>
                <a:srgbClr val="1B2D59"/>
              </a:buClr>
            </a:pPr>
            <a:endParaRPr lang="en-US" sz="4000" b="1" dirty="0" smtClean="0">
              <a:ln w="6350">
                <a:noFill/>
              </a:ln>
              <a:solidFill>
                <a:srgbClr val="CC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lvl="1" algn="ctr">
              <a:buClr>
                <a:srgbClr val="1B2D59"/>
              </a:buClr>
            </a:pPr>
            <a:r>
              <a:rPr lang="el-GR" sz="4000" b="1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Όργανα πλοήγησης</a:t>
            </a:r>
            <a:r>
              <a:rPr lang="en-US" sz="4000" b="1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</a:t>
            </a:r>
          </a:p>
          <a:p>
            <a:pPr lvl="1" algn="ctr">
              <a:buClr>
                <a:srgbClr val="1B2D59"/>
              </a:buClr>
            </a:pPr>
            <a:endParaRPr lang="en-US" sz="4000" b="1" dirty="0" smtClean="0">
              <a:ln w="6350">
                <a:noFill/>
              </a:ln>
              <a:solidFill>
                <a:srgbClr val="6B6B6B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lvl="1" algn="ctr">
              <a:buClr>
                <a:srgbClr val="1B2D59"/>
              </a:buClr>
            </a:pPr>
            <a:r>
              <a:rPr lang="el-GR" sz="4000" b="1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Αρχιτεκτονική</a:t>
            </a:r>
            <a:endParaRPr lang="en-US" sz="4000" b="1" dirty="0" smtClean="0">
              <a:ln w="6350">
                <a:noFill/>
              </a:ln>
              <a:solidFill>
                <a:srgbClr val="6B6B6B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lvl="1" algn="ctr">
              <a:buClr>
                <a:srgbClr val="1B2D59"/>
              </a:buClr>
            </a:pPr>
            <a:r>
              <a:rPr lang="el-GR" sz="4000" b="1" dirty="0" smtClean="0">
                <a:ln w="6350">
                  <a:noFill/>
                </a:ln>
                <a:solidFill>
                  <a:srgbClr val="6B6B6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Οικιών και Ναών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696969"/>
                </a:solidFill>
                <a:latin typeface="Bookman Old Style" pitchFamily="18" charset="0"/>
              </a:rPr>
              <a:t>Ο ΑΣΤΡΟΛΑΒΟΣ ΤΟΥ ΙΠΠΑΡΧΟΥ</a:t>
            </a:r>
            <a:endParaRPr lang="el-GR" sz="3600" dirty="0">
              <a:solidFill>
                <a:srgbClr val="696969"/>
              </a:solidFill>
              <a:latin typeface="Bookman Old Style" pitchFamily="18" charset="0"/>
            </a:endParaRPr>
          </a:p>
        </p:txBody>
      </p:sp>
      <p:pic>
        <p:nvPicPr>
          <p:cNvPr id="4" name="3 - Θέση περιεχομένου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2352" y="1285860"/>
            <a:ext cx="7813051" cy="5095468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052736"/>
            <a:ext cx="5328592" cy="4969341"/>
          </a:xfrm>
        </p:spPr>
      </p:pic>
      <p:sp>
        <p:nvSpPr>
          <p:cNvPr id="3" name="1 - Τίτλος"/>
          <p:cNvSpPr>
            <a:spLocks noGrp="1"/>
          </p:cNvSpPr>
          <p:nvPr>
            <p:ph type="title"/>
          </p:nvPr>
        </p:nvSpPr>
        <p:spPr>
          <a:xfrm>
            <a:off x="827584" y="332656"/>
            <a:ext cx="7931224" cy="114300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696969"/>
                </a:solidFill>
                <a:latin typeface="Bookman Old Style" pitchFamily="18" charset="0"/>
              </a:rPr>
              <a:t>ΑΝΥΨΩΤΙΚΕΣ ΜΗΧΑΝΕΣ</a:t>
            </a:r>
            <a:endParaRPr lang="el-GR" sz="3600" dirty="0">
              <a:solidFill>
                <a:srgbClr val="69696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803</TotalTime>
  <Words>174</Words>
  <Application>Microsoft Office PowerPoint</Application>
  <PresentationFormat>Προβολή στην οθόνη (4:3)</PresentationFormat>
  <Paragraphs>66</Paragraphs>
  <Slides>23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Αποκορύφωμα</vt:lpstr>
      <vt:lpstr>ΑΡΧΑΙΑ ΕΛΛΗΝΙΚΗ ΤΕΧΝΟΛΟΓΙΑ</vt:lpstr>
      <vt:lpstr>Εκπονήθηκε από τους μαθητές  της Β’ τάξης  του Μουσικού Λυκείου Πατρών </vt:lpstr>
      <vt:lpstr>Στάδια της Έρευνάς μας Παραγόμενο Ψηφιακό Υλικό</vt:lpstr>
      <vt:lpstr>Στάδια της Έρευνάς μας Παραγόμενο Ψηφιακό Υλικό</vt:lpstr>
      <vt:lpstr>Στάδια της Έρευνάς μας Παραγόμενο Ψηφιακό Υλικό</vt:lpstr>
      <vt:lpstr>Διαφάνεια 6</vt:lpstr>
      <vt:lpstr>Διαφάνεια 7</vt:lpstr>
      <vt:lpstr>Ο ΑΣΤΡΟΛΑΒΟΣ ΤΟΥ ΙΠΠΑΡΧΟΥ</vt:lpstr>
      <vt:lpstr>ΑΝΥΨΩΤΙΚΕΣ ΜΗΧΑΝΕΣ</vt:lpstr>
      <vt:lpstr> Πολιτικοί – Στρατιωτικοί  Κατασκευή όπλων &amp; πλοίων </vt:lpstr>
      <vt:lpstr>Διαφάνεια 11</vt:lpstr>
      <vt:lpstr>Θρησκευτικοί   Κατασκευή ναών  Μηχανήματα που «ζωντάνευαν» τους θεούς </vt:lpstr>
      <vt:lpstr>Η θεά που κλαίει  με αιμάτινα δάκρυα</vt:lpstr>
      <vt:lpstr> Καλλιτεχνικοί  Μηχανήματα και εξοπλισμός θεάτρου  Μουσικά όργανα  Κεραμική </vt:lpstr>
      <vt:lpstr>Διαφάνεια 15</vt:lpstr>
      <vt:lpstr>Διαφάνεια 16</vt:lpstr>
      <vt:lpstr>Διαφάνεια 17</vt:lpstr>
      <vt:lpstr>  Αθλητικοί   Αθλητικός εξοπλισμός   Ενισχυτικά της επίδοσης </vt:lpstr>
      <vt:lpstr>Μανδραγόρας  Το ντόπινγκ της αρχαιότητας</vt:lpstr>
      <vt:lpstr>Ιατρικοί, καλλωπιστικοί  Ιατρικά όργανα  Αρωματοποιΐα</vt:lpstr>
      <vt:lpstr>Ιατρικά όργανα</vt:lpstr>
      <vt:lpstr>Διαφάνεια 22</vt:lpstr>
      <vt:lpstr>ΕΥΧΑΡΙΣΤΟΥΜΕ ΠΟΛΥ!!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ΑΡΧΑΙΑ ΕΛΛΗΝΙΚΗ ΤΕΧΝΟΛΟΓΙΑ</dc:title>
  <dc:creator>takis</dc:creator>
  <cp:lastModifiedBy>OWNER</cp:lastModifiedBy>
  <cp:revision>88</cp:revision>
  <dcterms:created xsi:type="dcterms:W3CDTF">2016-03-06T10:24:54Z</dcterms:created>
  <dcterms:modified xsi:type="dcterms:W3CDTF">2016-04-08T11:03:43Z</dcterms:modified>
</cp:coreProperties>
</file>